
<file path=[Content_Types].xml><?xml version="1.0" encoding="utf-8"?>
<Types xmlns="http://schemas.openxmlformats.org/package/2006/content-types">
  <Default Extension="jpeg" ContentType="image/jpeg"/>
  <Default Extension="JPG" ContentType="image/.jpg"/>
  <Default Extension="png" ContentType="image/png"/>
  <Default Extension="emf" ContentType="image/x-emf"/>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9"/>
  </p:notesMasterIdLst>
  <p:sldIdLst>
    <p:sldId id="574" r:id="rId3"/>
    <p:sldId id="336" r:id="rId4"/>
    <p:sldId id="573" r:id="rId5"/>
    <p:sldId id="493" r:id="rId6"/>
    <p:sldId id="523" r:id="rId7"/>
    <p:sldId id="442" r:id="rId8"/>
    <p:sldId id="497" r:id="rId10"/>
    <p:sldId id="482" r:id="rId11"/>
    <p:sldId id="481" r:id="rId12"/>
    <p:sldId id="474" r:id="rId13"/>
    <p:sldId id="502" r:id="rId14"/>
    <p:sldId id="470" r:id="rId15"/>
    <p:sldId id="495" r:id="rId16"/>
    <p:sldId id="490" r:id="rId17"/>
    <p:sldId id="528" r:id="rId18"/>
    <p:sldId id="488" r:id="rId19"/>
    <p:sldId id="486" r:id="rId20"/>
    <p:sldId id="498" r:id="rId21"/>
    <p:sldId id="499" r:id="rId22"/>
    <p:sldId id="500" r:id="rId23"/>
    <p:sldId id="501" r:id="rId24"/>
    <p:sldId id="479" r:id="rId25"/>
    <p:sldId id="504" r:id="rId26"/>
    <p:sldId id="503" r:id="rId27"/>
    <p:sldId id="521" r:id="rId28"/>
    <p:sldId id="452" r:id="rId29"/>
    <p:sldId id="517" r:id="rId30"/>
    <p:sldId id="484" r:id="rId31"/>
    <p:sldId id="507" r:id="rId32"/>
    <p:sldId id="509" r:id="rId33"/>
    <p:sldId id="508" r:id="rId34"/>
    <p:sldId id="510" r:id="rId35"/>
    <p:sldId id="513" r:id="rId36"/>
    <p:sldId id="514" r:id="rId37"/>
    <p:sldId id="515" r:id="rId38"/>
    <p:sldId id="505" r:id="rId39"/>
    <p:sldId id="473" r:id="rId40"/>
    <p:sldId id="516" r:id="rId41"/>
    <p:sldId id="466" r:id="rId42"/>
    <p:sldId id="526" r:id="rId43"/>
    <p:sldId id="467" r:id="rId44"/>
    <p:sldId id="511" r:id="rId45"/>
    <p:sldId id="512" r:id="rId46"/>
    <p:sldId id="520" r:id="rId47"/>
    <p:sldId id="527" r:id="rId48"/>
    <p:sldId id="525" r:id="rId49"/>
    <p:sldId id="518" r:id="rId50"/>
    <p:sldId id="278" r:id="rId51"/>
    <p:sldId id="522" r:id="rId52"/>
    <p:sldId id="262" r:id="rId53"/>
    <p:sldId id="263" r:id="rId54"/>
    <p:sldId id="423" r:id="rId55"/>
    <p:sldId id="454" r:id="rId56"/>
    <p:sldId id="360" r:id="rId57"/>
  </p:sldIdLst>
  <p:sldSz cx="12192000" cy="6858000"/>
  <p:notesSz cx="6858000" cy="9144000"/>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ivzeti razdelek" id="{73C86F38-81C7-485B-B7C3-096A67011DC5}">
          <p14:sldIdLst>
            <p14:sldId id="574"/>
            <p14:sldId id="336"/>
            <p14:sldId id="573"/>
            <p14:sldId id="493"/>
            <p14:sldId id="523"/>
            <p14:sldId id="442"/>
            <p14:sldId id="497"/>
            <p14:sldId id="482"/>
            <p14:sldId id="481"/>
            <p14:sldId id="474"/>
            <p14:sldId id="502"/>
            <p14:sldId id="470"/>
            <p14:sldId id="495"/>
            <p14:sldId id="490"/>
            <p14:sldId id="528"/>
            <p14:sldId id="488"/>
            <p14:sldId id="486"/>
            <p14:sldId id="498"/>
            <p14:sldId id="499"/>
            <p14:sldId id="500"/>
            <p14:sldId id="501"/>
            <p14:sldId id="479"/>
            <p14:sldId id="504"/>
            <p14:sldId id="503"/>
            <p14:sldId id="521"/>
            <p14:sldId id="452"/>
            <p14:sldId id="517"/>
            <p14:sldId id="484"/>
            <p14:sldId id="507"/>
            <p14:sldId id="509"/>
            <p14:sldId id="508"/>
            <p14:sldId id="510"/>
            <p14:sldId id="513"/>
            <p14:sldId id="514"/>
            <p14:sldId id="515"/>
            <p14:sldId id="505"/>
            <p14:sldId id="473"/>
            <p14:sldId id="516"/>
            <p14:sldId id="466"/>
            <p14:sldId id="526"/>
            <p14:sldId id="467"/>
            <p14:sldId id="511"/>
            <p14:sldId id="512"/>
            <p14:sldId id="520"/>
            <p14:sldId id="527"/>
            <p14:sldId id="525"/>
            <p14:sldId id="518"/>
            <p14:sldId id="278"/>
            <p14:sldId id="522"/>
            <p14:sldId id="262"/>
            <p14:sldId id="263"/>
            <p14:sldId id="423"/>
            <p14:sldId id="454"/>
            <p14:sldId id="360"/>
          </p14:sldIdLst>
        </p14:section>
      </p14:sectionLst>
    </p:ext>
    <p:ext uri="{EFAFB233-063F-42B5-8137-9DF3F51BA10A}">
      <p15:sldGuideLst xmlns:p15="http://schemas.microsoft.com/office/powerpoint/2012/main">
        <p15:guide id="1" orient="horz" pos="2552" userDrawn="1">
          <p15:clr>
            <a:srgbClr val="A4A3A4"/>
          </p15:clr>
        </p15:guide>
        <p15:guide id="5" orient="horz" pos="1952" userDrawn="1">
          <p15:clr>
            <a:srgbClr val="A4A3A4"/>
          </p15:clr>
        </p15:guide>
        <p15:guide id="6" orient="horz" pos="291" userDrawn="1">
          <p15:clr>
            <a:srgbClr val="A4A3A4"/>
          </p15:clr>
        </p15:guide>
        <p15:guide id="9" orient="horz" pos="2596" userDrawn="1">
          <p15:clr>
            <a:srgbClr val="A4A3A4"/>
          </p15:clr>
        </p15:guide>
        <p15:guide id="10" pos="5353" userDrawn="1">
          <p15:clr>
            <a:srgbClr val="A4A3A4"/>
          </p15:clr>
        </p15:guide>
        <p15:guide id="16" pos="7680" userDrawn="1">
          <p15:clr>
            <a:srgbClr val="A4A3A4"/>
          </p15:clr>
        </p15:guide>
        <p15:guide id="20" pos="6581" userDrawn="1">
          <p15:clr>
            <a:srgbClr val="A4A3A4"/>
          </p15:clr>
        </p15:guide>
        <p15:guide id="23" orient="horz" pos="2666" userDrawn="1">
          <p15:clr>
            <a:srgbClr val="A4A3A4"/>
          </p15:clr>
        </p15:guide>
        <p15:guide id="24" pos="2909" userDrawn="1">
          <p15:clr>
            <a:srgbClr val="A4A3A4"/>
          </p15:clr>
        </p15:guide>
        <p15:guide id="37" orient="horz" pos="4320" userDrawn="1">
          <p15:clr>
            <a:srgbClr val="A4A3A4"/>
          </p15:clr>
        </p15:guide>
        <p15:guide id="39" orient="horz" pos="2132" userDrawn="1">
          <p15:clr>
            <a:srgbClr val="A4A3A4"/>
          </p15:clr>
        </p15:guide>
        <p15:guide id="40" orient="horz" pos="3781" userDrawn="1">
          <p15:clr>
            <a:srgbClr val="A4A3A4"/>
          </p15:clr>
        </p15:guide>
        <p15:guide id="41" orient="horz" pos="3325" userDrawn="1">
          <p15:clr>
            <a:srgbClr val="A4A3A4"/>
          </p15:clr>
        </p15:guide>
        <p15:guide id="42" pos="1073" userDrawn="1">
          <p15:clr>
            <a:srgbClr val="A4A3A4"/>
          </p15:clr>
        </p15:guide>
        <p15:guide id="43" orient="horz" pos="2894" userDrawn="1">
          <p15:clr>
            <a:srgbClr val="A4A3A4"/>
          </p15:clr>
        </p15:guide>
        <p15:guide id="44" orient="horz" pos="354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563C1"/>
    <a:srgbClr val="585858"/>
    <a:srgbClr val="EE1D23"/>
    <a:srgbClr val="FF1515"/>
    <a:srgbClr val="FFCDCD"/>
    <a:srgbClr val="FF9797"/>
    <a:srgbClr val="FFA7A7"/>
    <a:srgbClr val="FF4B4B"/>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591" autoAdjust="0"/>
    <p:restoredTop sz="94645" autoAdjust="0"/>
  </p:normalViewPr>
  <p:slideViewPr>
    <p:cSldViewPr snapToGrid="0" showGuides="1">
      <p:cViewPr>
        <p:scale>
          <a:sx n="75" d="100"/>
          <a:sy n="75" d="100"/>
        </p:scale>
        <p:origin x="416" y="84"/>
      </p:cViewPr>
      <p:guideLst>
        <p:guide orient="horz" pos="2552"/>
        <p:guide orient="horz" pos="1952"/>
        <p:guide orient="horz" pos="291"/>
        <p:guide orient="horz" pos="2596"/>
        <p:guide pos="5353"/>
        <p:guide pos="7680"/>
        <p:guide pos="6581"/>
        <p:guide orient="horz" pos="2666"/>
        <p:guide pos="2909"/>
        <p:guide orient="horz" pos="4320"/>
        <p:guide orient="horz" pos="2132"/>
        <p:guide orient="horz" pos="3781"/>
        <p:guide orient="horz" pos="3325"/>
        <p:guide pos="1073"/>
        <p:guide orient="horz" pos="2894"/>
        <p:guide orient="horz" pos="354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1" Type="http://schemas.openxmlformats.org/officeDocument/2006/relationships/tags" Target="tags/tag1.xml"/><Relationship Id="rId60" Type="http://schemas.openxmlformats.org/officeDocument/2006/relationships/tableStyles" Target="tableStyles.xml"/><Relationship Id="rId6" Type="http://schemas.openxmlformats.org/officeDocument/2006/relationships/slide" Target="slides/slide4.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6F9090-758C-4153-AD85-C5FE51B25EF4}"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3315F9-1A09-44ED-B8FD-D661325EE2D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315F9-1A09-44ED-B8FD-D661325EE2DF}"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315F9-1A09-44ED-B8FD-D661325EE2D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63315F9-1A09-44ED-B8FD-D661325EE2D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b"/>
          <a:lstStyle>
            <a:lvl1pPr algn="ctr">
              <a:defRPr sz="6000"/>
            </a:lvl1pPr>
          </a:lstStyle>
          <a:p>
            <a:r>
              <a:rPr lang="sl-SI"/>
              <a:t>Kliknite, če želite urediti slog naslova matrice</a:t>
            </a:r>
            <a:endParaRPr lang="en-US" dirty="0"/>
          </a:p>
        </p:txBody>
      </p:sp>
      <p:sp>
        <p:nvSpPr>
          <p:cNvPr id="3" name="Subtitle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a:t>Kliknite, če želite urediti slog podnaslova matrice</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l-SI"/>
              <a:t>Kliknite, če želite urediti slog naslova matrice</a:t>
            </a:r>
            <a:endParaRPr lang="en-US" dirty="0"/>
          </a:p>
        </p:txBody>
      </p:sp>
      <p:sp>
        <p:nvSpPr>
          <p:cNvPr id="3" name="Vertical Text Placeholder 2"/>
          <p:cNvSpPr>
            <a:spLocks noGrp="1"/>
          </p:cNvSpPr>
          <p:nvPr>
            <p:ph type="body" orient="vert" idx="1" hasCustomPrompt="1"/>
          </p:nvPr>
        </p:nvSpPr>
        <p:spPr/>
        <p:txBody>
          <a:bodyPr vert="eaVert"/>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Vertical Title 1"/>
          <p:cNvSpPr>
            <a:spLocks noGrp="1"/>
          </p:cNvSpPr>
          <p:nvPr>
            <p:ph type="title" orient="vert" hasCustomPrompt="1"/>
          </p:nvPr>
        </p:nvSpPr>
        <p:spPr>
          <a:xfrm>
            <a:off x="8724900" y="365125"/>
            <a:ext cx="2628900" cy="5811838"/>
          </a:xfrm>
        </p:spPr>
        <p:txBody>
          <a:bodyPr vert="eaVert"/>
          <a:lstStyle/>
          <a:p>
            <a:r>
              <a:rPr lang="sl-SI"/>
              <a:t>Kliknite, če želite urediti slog naslova matrice</a:t>
            </a:r>
            <a:endParaRPr lang="en-US" dirty="0"/>
          </a:p>
        </p:txBody>
      </p:sp>
      <p:sp>
        <p:nvSpPr>
          <p:cNvPr id="3" name="Vertical Text Placeholder 2"/>
          <p:cNvSpPr>
            <a:spLocks noGrp="1"/>
          </p:cNvSpPr>
          <p:nvPr>
            <p:ph type="body" orient="vert" idx="1" hasCustomPrompt="1"/>
          </p:nvPr>
        </p:nvSpPr>
        <p:spPr>
          <a:xfrm>
            <a:off x="838200" y="365125"/>
            <a:ext cx="7734300" cy="5811838"/>
          </a:xfrm>
        </p:spPr>
        <p:txBody>
          <a:bodyPr vert="eaVert"/>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l-SI"/>
              <a:t>Kliknite, če želite urediti slog naslova matrice</a:t>
            </a:r>
            <a:endParaRPr lang="en-US" dirty="0"/>
          </a:p>
        </p:txBody>
      </p:sp>
      <p:sp>
        <p:nvSpPr>
          <p:cNvPr id="3" name="Content Placeholder 2"/>
          <p:cNvSpPr>
            <a:spLocks noGrp="1"/>
          </p:cNvSpPr>
          <p:nvPr>
            <p:ph idx="1" hasCustomPrompt="1"/>
          </p:nvPr>
        </p:nvSpPr>
        <p:spPr/>
        <p:txBody>
          <a:body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4" name="Date Placeholder 3"/>
          <p:cNvSpPr>
            <a:spLocks noGrp="1"/>
          </p:cNvSpPr>
          <p:nvPr>
            <p:ph type="dt" sz="half" idx="10"/>
          </p:nvPr>
        </p:nvSpPr>
        <p:spPr/>
        <p:txBody>
          <a:bodyPr/>
          <a:lstStyle/>
          <a:p>
            <a:fld id="{799DF47B-E666-4EE7-941F-27AC7E50E497}" type="datetimeFigureOut">
              <a:rPr lang="sl-SI" smtClean="0"/>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lstStyle>
            <a:lvl1pPr>
              <a:defRPr sz="6000"/>
            </a:lvl1pPr>
          </a:lstStyle>
          <a:p>
            <a:r>
              <a:rPr lang="sl-SI"/>
              <a:t>Kliknite, če želite urediti slog naslova matrice</a:t>
            </a:r>
            <a:endParaRPr lang="en-US" dirty="0"/>
          </a:p>
        </p:txBody>
      </p:sp>
      <p:sp>
        <p:nvSpPr>
          <p:cNvPr id="3" name="Text Placeholder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a:t>Kliknite za urejanje slogov besedila matrice</a:t>
            </a:r>
            <a:endParaRPr lang="sl-SI"/>
          </a:p>
        </p:txBody>
      </p:sp>
      <p:sp>
        <p:nvSpPr>
          <p:cNvPr id="4" name="Date Placeholder 3"/>
          <p:cNvSpPr>
            <a:spLocks noGrp="1"/>
          </p:cNvSpPr>
          <p:nvPr>
            <p:ph type="dt" sz="half" idx="10"/>
          </p:nvPr>
        </p:nvSpPr>
        <p:spPr/>
        <p:txBody>
          <a:bodyPr/>
          <a:lstStyle/>
          <a:p>
            <a:fld id="{799DF47B-E666-4EE7-941F-27AC7E50E497}" type="datetimeFigureOut">
              <a:rPr lang="sl-SI" smtClean="0"/>
            </a:fld>
            <a:endParaRPr lang="sl-SI"/>
          </a:p>
        </p:txBody>
      </p:sp>
      <p:sp>
        <p:nvSpPr>
          <p:cNvPr id="5" name="Footer Placeholder 4"/>
          <p:cNvSpPr>
            <a:spLocks noGrp="1"/>
          </p:cNvSpPr>
          <p:nvPr>
            <p:ph type="ftr" sz="quarter" idx="11"/>
          </p:nvPr>
        </p:nvSpPr>
        <p:spPr/>
        <p:txBody>
          <a:bodyPr/>
          <a:lstStyle/>
          <a:p>
            <a:endParaRPr lang="sl-SI"/>
          </a:p>
        </p:txBody>
      </p:sp>
      <p:sp>
        <p:nvSpPr>
          <p:cNvPr id="6" name="Slide Number Placeholder 5"/>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l-SI"/>
              <a:t>Kliknite, če želite urediti slog naslova matrice</a:t>
            </a:r>
            <a:endParaRPr lang="en-US" dirty="0"/>
          </a:p>
        </p:txBody>
      </p:sp>
      <p:sp>
        <p:nvSpPr>
          <p:cNvPr id="3" name="Content Placeholder 2"/>
          <p:cNvSpPr>
            <a:spLocks noGrp="1"/>
          </p:cNvSpPr>
          <p:nvPr>
            <p:ph sz="half" idx="1" hasCustomPrompt="1"/>
          </p:nvPr>
        </p:nvSpPr>
        <p:spPr>
          <a:xfrm>
            <a:off x="838200" y="1825625"/>
            <a:ext cx="5181600" cy="4351338"/>
          </a:xfrm>
        </p:spPr>
        <p:txBody>
          <a:body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4" name="Content Placeholder 3"/>
          <p:cNvSpPr>
            <a:spLocks noGrp="1"/>
          </p:cNvSpPr>
          <p:nvPr>
            <p:ph sz="half" idx="2" hasCustomPrompt="1"/>
          </p:nvPr>
        </p:nvSpPr>
        <p:spPr>
          <a:xfrm>
            <a:off x="6172200" y="1825625"/>
            <a:ext cx="5181600" cy="4351338"/>
          </a:xfrm>
        </p:spPr>
        <p:txBody>
          <a:body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5" name="Date Placeholder 4"/>
          <p:cNvSpPr>
            <a:spLocks noGrp="1"/>
          </p:cNvSpPr>
          <p:nvPr>
            <p:ph type="dt" sz="half" idx="10"/>
          </p:nvPr>
        </p:nvSpPr>
        <p:spPr/>
        <p:txBody>
          <a:bodyPr/>
          <a:lstStyle/>
          <a:p>
            <a:fld id="{799DF47B-E666-4EE7-941F-27AC7E50E497}" type="datetimeFigureOut">
              <a:rPr lang="sl-SI" smtClean="0"/>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sl-SI"/>
              <a:t>Kliknite, če želite urediti slog naslova matrice</a:t>
            </a:r>
            <a:endParaRPr lang="en-US" dirty="0"/>
          </a:p>
        </p:txBody>
      </p:sp>
      <p:sp>
        <p:nvSpPr>
          <p:cNvPr id="3" name="Text Placeholder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endParaRPr lang="sl-SI"/>
          </a:p>
        </p:txBody>
      </p:sp>
      <p:sp>
        <p:nvSpPr>
          <p:cNvPr id="4" name="Content Placeholder 3"/>
          <p:cNvSpPr>
            <a:spLocks noGrp="1"/>
          </p:cNvSpPr>
          <p:nvPr>
            <p:ph sz="half" idx="2" hasCustomPrompt="1"/>
          </p:nvPr>
        </p:nvSpPr>
        <p:spPr>
          <a:xfrm>
            <a:off x="839788" y="2505075"/>
            <a:ext cx="5157787" cy="3684588"/>
          </a:xfrm>
        </p:spPr>
        <p:txBody>
          <a:body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5" name="Text Placeholder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a:t>Kliknite za urejanje slogov besedila matrice</a:t>
            </a:r>
            <a:endParaRPr lang="sl-SI"/>
          </a:p>
        </p:txBody>
      </p:sp>
      <p:sp>
        <p:nvSpPr>
          <p:cNvPr id="6" name="Content Placeholder 5"/>
          <p:cNvSpPr>
            <a:spLocks noGrp="1"/>
          </p:cNvSpPr>
          <p:nvPr>
            <p:ph sz="quarter" idx="4" hasCustomPrompt="1"/>
          </p:nvPr>
        </p:nvSpPr>
        <p:spPr>
          <a:xfrm>
            <a:off x="6172200" y="2505075"/>
            <a:ext cx="5183188" cy="3684588"/>
          </a:xfrm>
        </p:spPr>
        <p:txBody>
          <a:body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7" name="Date Placeholder 6"/>
          <p:cNvSpPr>
            <a:spLocks noGrp="1"/>
          </p:cNvSpPr>
          <p:nvPr>
            <p:ph type="dt" sz="half" idx="10"/>
          </p:nvPr>
        </p:nvSpPr>
        <p:spPr/>
        <p:txBody>
          <a:bodyPr/>
          <a:lstStyle/>
          <a:p>
            <a:fld id="{799DF47B-E666-4EE7-941F-27AC7E50E497}" type="datetimeFigureOut">
              <a:rPr lang="sl-SI" smtClean="0"/>
            </a:fld>
            <a:endParaRPr lang="sl-SI"/>
          </a:p>
        </p:txBody>
      </p:sp>
      <p:sp>
        <p:nvSpPr>
          <p:cNvPr id="8" name="Footer Placeholder 7"/>
          <p:cNvSpPr>
            <a:spLocks noGrp="1"/>
          </p:cNvSpPr>
          <p:nvPr>
            <p:ph type="ftr" sz="quarter" idx="11"/>
          </p:nvPr>
        </p:nvSpPr>
        <p:spPr/>
        <p:txBody>
          <a:bodyPr/>
          <a:lstStyle/>
          <a:p>
            <a:endParaRPr lang="sl-SI"/>
          </a:p>
        </p:txBody>
      </p:sp>
      <p:sp>
        <p:nvSpPr>
          <p:cNvPr id="9" name="Slide Number Placeholder 8"/>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sl-SI"/>
              <a:t>Kliknite, če želite urediti slog naslova matrice</a:t>
            </a:r>
            <a:endParaRPr lang="en-US" dirty="0"/>
          </a:p>
        </p:txBody>
      </p:sp>
      <p:sp>
        <p:nvSpPr>
          <p:cNvPr id="3" name="Date Placeholder 2"/>
          <p:cNvSpPr>
            <a:spLocks noGrp="1"/>
          </p:cNvSpPr>
          <p:nvPr>
            <p:ph type="dt" sz="half" idx="10"/>
          </p:nvPr>
        </p:nvSpPr>
        <p:spPr/>
        <p:txBody>
          <a:bodyPr/>
          <a:lstStyle/>
          <a:p>
            <a:fld id="{799DF47B-E666-4EE7-941F-27AC7E50E497}" type="datetimeFigureOut">
              <a:rPr lang="sl-SI" smtClean="0"/>
            </a:fld>
            <a:endParaRPr lang="sl-SI"/>
          </a:p>
        </p:txBody>
      </p:sp>
      <p:sp>
        <p:nvSpPr>
          <p:cNvPr id="4" name="Footer Placeholder 3"/>
          <p:cNvSpPr>
            <a:spLocks noGrp="1"/>
          </p:cNvSpPr>
          <p:nvPr>
            <p:ph type="ftr" sz="quarter" idx="11"/>
          </p:nvPr>
        </p:nvSpPr>
        <p:spPr/>
        <p:txBody>
          <a:bodyPr/>
          <a:lstStyle/>
          <a:p>
            <a:endParaRPr lang="sl-SI"/>
          </a:p>
        </p:txBody>
      </p:sp>
      <p:sp>
        <p:nvSpPr>
          <p:cNvPr id="5" name="Slide Number Placeholder 4"/>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9DF47B-E666-4EE7-941F-27AC7E50E497}" type="datetimeFigureOut">
              <a:rPr lang="sl-SI" smtClean="0"/>
            </a:fld>
            <a:endParaRPr lang="sl-SI"/>
          </a:p>
        </p:txBody>
      </p:sp>
      <p:sp>
        <p:nvSpPr>
          <p:cNvPr id="3" name="Footer Placeholder 2"/>
          <p:cNvSpPr>
            <a:spLocks noGrp="1"/>
          </p:cNvSpPr>
          <p:nvPr>
            <p:ph type="ftr" sz="quarter" idx="11"/>
          </p:nvPr>
        </p:nvSpPr>
        <p:spPr/>
        <p:txBody>
          <a:bodyPr/>
          <a:lstStyle/>
          <a:p>
            <a:endParaRPr lang="sl-SI"/>
          </a:p>
        </p:txBody>
      </p:sp>
      <p:sp>
        <p:nvSpPr>
          <p:cNvPr id="4" name="Slide Number Placeholder 3"/>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sl-SI"/>
              <a:t>Kliknite, če želite urediti slog naslova matrice</a:t>
            </a:r>
            <a:endParaRPr lang="en-US" dirty="0"/>
          </a:p>
        </p:txBody>
      </p:sp>
      <p:sp>
        <p:nvSpPr>
          <p:cNvPr id="3" name="Content Placeholder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endParaRPr lang="sl-SI"/>
          </a:p>
        </p:txBody>
      </p:sp>
      <p:sp>
        <p:nvSpPr>
          <p:cNvPr id="5" name="Date Placeholder 4"/>
          <p:cNvSpPr>
            <a:spLocks noGrp="1"/>
          </p:cNvSpPr>
          <p:nvPr>
            <p:ph type="dt" sz="half" idx="10"/>
          </p:nvPr>
        </p:nvSpPr>
        <p:spPr/>
        <p:txBody>
          <a:bodyPr/>
          <a:lstStyle/>
          <a:p>
            <a:fld id="{799DF47B-E666-4EE7-941F-27AC7E50E497}" type="datetimeFigureOut">
              <a:rPr lang="sl-SI" smtClean="0"/>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0"/>
            <a:ext cx="3932237" cy="1600200"/>
          </a:xfrm>
        </p:spPr>
        <p:txBody>
          <a:bodyPr anchor="b"/>
          <a:lstStyle>
            <a:lvl1pPr>
              <a:defRPr sz="3200"/>
            </a:lvl1pPr>
          </a:lstStyle>
          <a:p>
            <a:r>
              <a:rPr lang="sl-SI"/>
              <a:t>Kliknite, če želite urediti slog naslova matrice</a:t>
            </a:r>
            <a:endParaRPr lang="en-US" dirty="0"/>
          </a:p>
        </p:txBody>
      </p:sp>
      <p:sp>
        <p:nvSpPr>
          <p:cNvPr id="3" name="Picture Placeholder 2"/>
          <p:cNvSpPr>
            <a:spLocks noGrp="1" noChangeAspect="1"/>
          </p:cNvSpPr>
          <p:nvPr>
            <p:ph type="pic" idx="1" hasCustomPrompt="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l-SI"/>
              <a:t>Kliknite ikono, če želite dodati sliko</a:t>
            </a:r>
            <a:endParaRPr lang="en-US" dirty="0"/>
          </a:p>
        </p:txBody>
      </p:sp>
      <p:sp>
        <p:nvSpPr>
          <p:cNvPr id="4" name="Text Placeholder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a:t>Kliknite za urejanje slogov besedila matrice</a:t>
            </a:r>
            <a:endParaRPr lang="sl-SI"/>
          </a:p>
        </p:txBody>
      </p:sp>
      <p:sp>
        <p:nvSpPr>
          <p:cNvPr id="5" name="Date Placeholder 4"/>
          <p:cNvSpPr>
            <a:spLocks noGrp="1"/>
          </p:cNvSpPr>
          <p:nvPr>
            <p:ph type="dt" sz="half" idx="10"/>
          </p:nvPr>
        </p:nvSpPr>
        <p:spPr/>
        <p:txBody>
          <a:bodyPr/>
          <a:lstStyle/>
          <a:p>
            <a:fld id="{799DF47B-E666-4EE7-941F-27AC7E50E497}" type="datetimeFigureOut">
              <a:rPr lang="sl-SI" smtClean="0"/>
            </a:fld>
            <a:endParaRPr lang="sl-SI"/>
          </a:p>
        </p:txBody>
      </p:sp>
      <p:sp>
        <p:nvSpPr>
          <p:cNvPr id="6" name="Footer Placeholder 5"/>
          <p:cNvSpPr>
            <a:spLocks noGrp="1"/>
          </p:cNvSpPr>
          <p:nvPr>
            <p:ph type="ftr" sz="quarter" idx="11"/>
          </p:nvPr>
        </p:nvSpPr>
        <p:spPr/>
        <p:txBody>
          <a:bodyPr/>
          <a:lstStyle/>
          <a:p>
            <a:endParaRPr lang="sl-SI"/>
          </a:p>
        </p:txBody>
      </p:sp>
      <p:sp>
        <p:nvSpPr>
          <p:cNvPr id="7" name="Slide Number Placeholder 6"/>
          <p:cNvSpPr>
            <a:spLocks noGrp="1"/>
          </p:cNvSpPr>
          <p:nvPr>
            <p:ph type="sldNum" sz="quarter" idx="12"/>
          </p:nvPr>
        </p:nvSpPr>
        <p:spPr/>
        <p:txBody>
          <a:bodyPr/>
          <a:lstStyle/>
          <a:p>
            <a:fld id="{A399E84D-4673-4ACF-BBC4-E97D4E5EC03A}" type="slidenum">
              <a:rPr lang="sl-SI" smtClean="0"/>
            </a:fld>
            <a:endParaRPr lang="sl-SI"/>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a:t>Kliknite, če želite urediti slog naslova matrice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a:t>Kliknite za urejanje slogov besedila matrice</a:t>
            </a:r>
            <a:endParaRPr lang="sl-SI"/>
          </a:p>
          <a:p>
            <a:pPr lvl="1"/>
            <a:r>
              <a:rPr lang="sl-SI"/>
              <a:t>Druga raven</a:t>
            </a:r>
            <a:endParaRPr lang="sl-SI"/>
          </a:p>
          <a:p>
            <a:pPr lvl="2"/>
            <a:r>
              <a:rPr lang="sl-SI"/>
              <a:t>Tretja raven</a:t>
            </a:r>
            <a:endParaRPr lang="sl-SI"/>
          </a:p>
          <a:p>
            <a:pPr lvl="3"/>
            <a:r>
              <a:rPr lang="sl-SI"/>
              <a:t>Četrta raven</a:t>
            </a:r>
            <a:endParaRPr lang="sl-SI"/>
          </a:p>
          <a:p>
            <a:pPr lvl="4"/>
            <a:r>
              <a:rPr lang="sl-SI"/>
              <a:t>Peta raven</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9DF47B-E666-4EE7-941F-27AC7E50E497}" type="datetimeFigureOut">
              <a:rPr lang="sl-SI" smtClean="0"/>
            </a:fld>
            <a:endParaRPr lang="sl-S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99E84D-4673-4ACF-BBC4-E97D4E5EC03A}" type="slidenum">
              <a:rPr lang="sl-SI" smtClean="0"/>
            </a:fld>
            <a:endParaRPr lang="sl-S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9.png"/><Relationship Id="rId1"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2.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hyperlink" Target="https://www.idtechex.com/en/timeline/bmw/c176" TargetMode="External"/><Relationship Id="rId4" Type="http://schemas.openxmlformats.org/officeDocument/2006/relationships/hyperlink" Target="https://www.idtechex.com/en/timeline/renault/c1132" TargetMode="External"/><Relationship Id="rId3" Type="http://schemas.openxmlformats.org/officeDocument/2006/relationships/hyperlink" Target="https://www.idtechex.com/en/timeline/honda/c603" TargetMode="External"/><Relationship Id="rId2" Type="http://schemas.openxmlformats.org/officeDocument/2006/relationships/hyperlink" Target="https://www.idtechex.com/en/timeline/nissan/c1636" TargetMode="External"/><Relationship Id="rId1" Type="http://schemas.openxmlformats.org/officeDocument/2006/relationships/hyperlink" Target="https://www.idtechex.com/en/timeline/toyota-motor/c1429" TargetMode="Externa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5.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6.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pn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9.emf"/></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pn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9.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9" Type="http://schemas.openxmlformats.org/officeDocument/2006/relationships/image" Target="../media/image58.png"/><Relationship Id="rId8" Type="http://schemas.openxmlformats.org/officeDocument/2006/relationships/image" Target="../media/image57.png"/><Relationship Id="rId7" Type="http://schemas.openxmlformats.org/officeDocument/2006/relationships/image" Target="../media/image56.png"/><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 Id="rId3" Type="http://schemas.openxmlformats.org/officeDocument/2006/relationships/image" Target="../media/image52.png"/><Relationship Id="rId2" Type="http://schemas.openxmlformats.org/officeDocument/2006/relationships/image" Target="../media/image51.png"/><Relationship Id="rId14" Type="http://schemas.openxmlformats.org/officeDocument/2006/relationships/slideLayout" Target="../slideLayouts/slideLayout1.xml"/><Relationship Id="rId13" Type="http://schemas.openxmlformats.org/officeDocument/2006/relationships/image" Target="../media/image62.png"/><Relationship Id="rId12" Type="http://schemas.openxmlformats.org/officeDocument/2006/relationships/image" Target="../media/image61.png"/><Relationship Id="rId11" Type="http://schemas.openxmlformats.org/officeDocument/2006/relationships/image" Target="../media/image60.png"/><Relationship Id="rId10" Type="http://schemas.openxmlformats.org/officeDocument/2006/relationships/image" Target="../media/image59.png"/><Relationship Id="rId1" Type="http://schemas.openxmlformats.org/officeDocument/2006/relationships/image" Target="../media/image50.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3.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9" Type="http://schemas.openxmlformats.org/officeDocument/2006/relationships/image" Target="../media/image72.png"/><Relationship Id="rId8" Type="http://schemas.openxmlformats.org/officeDocument/2006/relationships/image" Target="../media/image71.png"/><Relationship Id="rId7" Type="http://schemas.openxmlformats.org/officeDocument/2006/relationships/image" Target="../media/image70.png"/><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3" Type="http://schemas.openxmlformats.org/officeDocument/2006/relationships/image" Target="../media/image66.png"/><Relationship Id="rId2" Type="http://schemas.openxmlformats.org/officeDocument/2006/relationships/image" Target="../media/image65.png"/><Relationship Id="rId10" Type="http://schemas.openxmlformats.org/officeDocument/2006/relationships/slideLayout" Target="../slideLayouts/slideLayout2.xml"/><Relationship Id="rId1" Type="http://schemas.openxmlformats.org/officeDocument/2006/relationships/image" Target="../media/image64.png"/></Relationships>
</file>

<file path=ppt/slides/_rels/slide51.xml.rels><?xml version="1.0" encoding="UTF-8" standalone="yes"?>
<Relationships xmlns="http://schemas.openxmlformats.org/package/2006/relationships"><Relationship Id="rId9" Type="http://schemas.microsoft.com/office/2007/relationships/hdphoto" Target="../media/image81.wdp"/><Relationship Id="rId8" Type="http://schemas.openxmlformats.org/officeDocument/2006/relationships/image" Target="../media/image80.png"/><Relationship Id="rId7" Type="http://schemas.microsoft.com/office/2007/relationships/hdphoto" Target="../media/image79.wdp"/><Relationship Id="rId6" Type="http://schemas.openxmlformats.org/officeDocument/2006/relationships/image" Target="../media/image78.png"/><Relationship Id="rId5" Type="http://schemas.microsoft.com/office/2007/relationships/hdphoto" Target="../media/image77.wdp"/><Relationship Id="rId4" Type="http://schemas.openxmlformats.org/officeDocument/2006/relationships/image" Target="../media/image76.png"/><Relationship Id="rId3" Type="http://schemas.microsoft.com/office/2007/relationships/hdphoto" Target="../media/image75.wdp"/><Relationship Id="rId2" Type="http://schemas.openxmlformats.org/officeDocument/2006/relationships/image" Target="../media/image74.png"/><Relationship Id="rId16" Type="http://schemas.openxmlformats.org/officeDocument/2006/relationships/slideLayout" Target="../slideLayouts/slideLayout2.xml"/><Relationship Id="rId15" Type="http://schemas.microsoft.com/office/2007/relationships/hdphoto" Target="../media/image87.wdp"/><Relationship Id="rId14" Type="http://schemas.openxmlformats.org/officeDocument/2006/relationships/image" Target="../media/image86.png"/><Relationship Id="rId13" Type="http://schemas.microsoft.com/office/2007/relationships/hdphoto" Target="../media/image85.wdp"/><Relationship Id="rId12" Type="http://schemas.openxmlformats.org/officeDocument/2006/relationships/image" Target="../media/image84.png"/><Relationship Id="rId11" Type="http://schemas.microsoft.com/office/2007/relationships/hdphoto" Target="../media/image83.wdp"/><Relationship Id="rId10" Type="http://schemas.openxmlformats.org/officeDocument/2006/relationships/image" Target="../media/image82.png"/><Relationship Id="rId1" Type="http://schemas.openxmlformats.org/officeDocument/2006/relationships/image" Target="../media/image73.png"/></Relationships>
</file>

<file path=ppt/slides/_rels/slide5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94.jpeg"/><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96.png"/><Relationship Id="rId1" Type="http://schemas.openxmlformats.org/officeDocument/2006/relationships/image" Target="../media/image95.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7.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ctrTitle"/>
          </p:nvPr>
        </p:nvSpPr>
        <p:spPr/>
        <p:txBody>
          <a:bodyPr/>
          <a:p>
            <a:r>
              <a:rPr lang="zh-CN" altLang="en-US"/>
              <a:t>欧洲市场稀土永磁及电机需求分析及预测</a:t>
            </a:r>
            <a:endParaRPr lang="zh-CN" altLang="en-US"/>
          </a:p>
        </p:txBody>
      </p:sp>
      <p:sp>
        <p:nvSpPr>
          <p:cNvPr id="3" name="副标题 2"/>
          <p:cNvSpPr>
            <a:spLocks noGrp="1"/>
          </p:cNvSpPr>
          <p:nvPr>
            <p:ph type="subTitle" idx="1"/>
          </p:nvPr>
        </p:nvSpPr>
        <p:spPr>
          <a:xfrm>
            <a:off x="1524000" y="4262120"/>
            <a:ext cx="9144000" cy="995680"/>
          </a:xfrm>
        </p:spPr>
        <p:txBody>
          <a:bodyPr/>
          <a:p>
            <a:r>
              <a:rPr lang="zh-CN" altLang="en-US">
                <a:solidFill>
                  <a:srgbClr val="EE1D23"/>
                </a:solidFill>
                <a:latin typeface="黑体" panose="02010609060101010101" charset="-122"/>
                <a:ea typeface="黑体" panose="02010609060101010101" charset="-122"/>
                <a:sym typeface="+mn-ea"/>
              </a:rPr>
              <a:t>斯洛文尼亚道迈尔机电股份有限公司</a:t>
            </a:r>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9865"/>
            <a:ext cx="8153400" cy="57594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稀土磁材产量增长分地区</a:t>
            </a: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统计</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 name="TextBox 1"/>
          <p:cNvSpPr txBox="1"/>
          <p:nvPr/>
        </p:nvSpPr>
        <p:spPr>
          <a:xfrm>
            <a:off x="734060" y="5609590"/>
            <a:ext cx="10898505" cy="1022350"/>
          </a:xfrm>
          <a:prstGeom prst="rect">
            <a:avLst/>
          </a:prstGeom>
          <a:noFill/>
        </p:spPr>
        <p:txBody>
          <a:bodyPr wrap="square">
            <a:spAutoFit/>
          </a:bodyPr>
          <a:lstStyle/>
          <a:p>
            <a:pPr algn="l">
              <a:spcAft>
                <a:spcPts val="1500"/>
              </a:spcAft>
              <a:buNone/>
            </a:pP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在美国政府一方面加码稀土产业、另一方面却削弱电动汽车和风电等稀土永磁体核心应用市场的情况下，这一政策转向是否合理仍存疑问。电动出行与风电合计占全球稀土永磁体市场约</a:t>
            </a:r>
            <a:r>
              <a:rPr lang="en-US" altLang="zh-CN" sz="1600" b="0" i="0" dirty="0">
                <a:solidFill>
                  <a:schemeClr val="tx1"/>
                </a:solidFill>
                <a:effectLst/>
                <a:latin typeface="Heiti SC Light" panose="02000000000000000000" charset="-122"/>
                <a:ea typeface="Heiti SC Light" panose="02000000000000000000" charset="-122"/>
                <a:cs typeface="Heiti SC Light" panose="02000000000000000000" charset="-122"/>
              </a:rPr>
              <a:t>60%</a:t>
            </a: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a:t>
            </a:r>
            <a:endPar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endParaRPr>
          </a:p>
          <a:p>
            <a:pPr algn="l">
              <a:spcAft>
                <a:spcPts val="1500"/>
              </a:spcAft>
              <a:buNone/>
            </a:pP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与此同时，美国规划中的钕铁硼（</a:t>
            </a:r>
            <a:r>
              <a:rPr lang="en-US" altLang="zh-CN" sz="1600" b="0" i="0" dirty="0">
                <a:solidFill>
                  <a:schemeClr val="tx1"/>
                </a:solidFill>
                <a:effectLst/>
                <a:latin typeface="Heiti SC Light" panose="02000000000000000000" charset="-122"/>
                <a:ea typeface="Heiti SC Light" panose="02000000000000000000" charset="-122"/>
                <a:cs typeface="Heiti SC Light" panose="02000000000000000000" charset="-122"/>
              </a:rPr>
              <a:t>NdFeB</a:t>
            </a: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）磁体产能约为</a:t>
            </a:r>
            <a:r>
              <a:rPr lang="en-US" altLang="zh-CN" sz="1600" b="0" i="0" dirty="0">
                <a:solidFill>
                  <a:schemeClr val="tx1"/>
                </a:solidFill>
                <a:effectLst/>
                <a:latin typeface="Heiti SC Light" panose="02000000000000000000" charset="-122"/>
                <a:ea typeface="Heiti SC Light" panose="02000000000000000000" charset="-122"/>
                <a:cs typeface="Heiti SC Light" panose="02000000000000000000" charset="-122"/>
              </a:rPr>
              <a:t>3</a:t>
            </a: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万吨</a:t>
            </a:r>
            <a:r>
              <a:rPr lang="en-US" altLang="zh-CN" sz="1600" b="0" i="0" dirty="0">
                <a:solidFill>
                  <a:schemeClr val="tx1"/>
                </a:solidFill>
                <a:effectLst/>
                <a:latin typeface="Heiti SC Light" panose="02000000000000000000" charset="-122"/>
                <a:ea typeface="Heiti SC Light" panose="02000000000000000000" charset="-122"/>
                <a:cs typeface="Heiti SC Light" panose="02000000000000000000" charset="-122"/>
              </a:rPr>
              <a:t>/</a:t>
            </a: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年，相当于当前美国进口量的</a:t>
            </a:r>
            <a:r>
              <a:rPr lang="en-US" altLang="zh-CN" sz="1600" b="0" i="0" dirty="0">
                <a:solidFill>
                  <a:schemeClr val="tx1"/>
                </a:solidFill>
                <a:effectLst/>
                <a:latin typeface="Heiti SC Light" panose="02000000000000000000" charset="-122"/>
                <a:ea typeface="Heiti SC Light" panose="02000000000000000000" charset="-122"/>
                <a:cs typeface="Heiti SC Light" panose="02000000000000000000" charset="-122"/>
              </a:rPr>
              <a:t>4</a:t>
            </a: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至</a:t>
            </a:r>
            <a:r>
              <a:rPr lang="en-US" altLang="zh-CN" sz="1600" b="0" i="0" dirty="0">
                <a:solidFill>
                  <a:schemeClr val="tx1"/>
                </a:solidFill>
                <a:effectLst/>
                <a:latin typeface="Heiti SC Light" panose="02000000000000000000" charset="-122"/>
                <a:ea typeface="Heiti SC Light" panose="02000000000000000000" charset="-122"/>
                <a:cs typeface="Heiti SC Light" panose="02000000000000000000" charset="-122"/>
              </a:rPr>
              <a:t>5</a:t>
            </a:r>
            <a:r>
              <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rPr>
              <a:t>倍。</a:t>
            </a:r>
            <a:endParaRPr lang="zh-CN" altLang="en-US" sz="1600" b="0" i="0" dirty="0">
              <a:solidFill>
                <a:schemeClr val="tx1"/>
              </a:solidFill>
              <a:effectLst/>
              <a:latin typeface="Heiti SC Light" panose="02000000000000000000" charset="-122"/>
              <a:ea typeface="Heiti SC Light" panose="02000000000000000000" charset="-122"/>
              <a:cs typeface="Heiti SC Light" panose="02000000000000000000" charset="-122"/>
            </a:endParaRPr>
          </a:p>
        </p:txBody>
      </p:sp>
      <p:sp>
        <p:nvSpPr>
          <p:cNvPr id="3" name="文本框 2"/>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4" name="图片 3" descr="P8"/>
          <p:cNvPicPr>
            <a:picLocks noChangeAspect="1"/>
          </p:cNvPicPr>
          <p:nvPr/>
        </p:nvPicPr>
        <p:blipFill>
          <a:blip r:embed="rId1"/>
          <a:stretch>
            <a:fillRect/>
          </a:stretch>
        </p:blipFill>
        <p:spPr>
          <a:xfrm>
            <a:off x="2254885" y="1266825"/>
            <a:ext cx="7501255" cy="422021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655820" y="163195"/>
            <a:ext cx="7145655" cy="534035"/>
          </a:xfrm>
          <a:prstGeom prst="rect">
            <a:avLst/>
          </a:prstGeom>
          <a:noFill/>
        </p:spPr>
        <p:txBody>
          <a:bodyPr wrap="square" rtlCol="0" anchor="ctr">
            <a:noAutofit/>
          </a:bodyPr>
          <a:lstStyle/>
          <a:p>
            <a:pPr algn="r"/>
            <a:r>
              <a:rPr lang="zh-CN" altLang="en-US" sz="2400" b="0" i="0" dirty="0">
                <a:solidFill>
                  <a:schemeClr val="bg1"/>
                </a:solidFill>
                <a:effectLst/>
                <a:latin typeface="黑体" panose="02010609060101010101" charset="-122"/>
                <a:ea typeface="黑体" panose="02010609060101010101" charset="-122"/>
                <a:cs typeface="黑体" panose="02010609060101010101" charset="-122"/>
              </a:rPr>
              <a:t>稀土磁材合金市场预测</a:t>
            </a:r>
            <a:endParaRPr lang="en-US" altLang="ko-KR" sz="2400" dirty="0">
              <a:solidFill>
                <a:schemeClr val="bg1"/>
              </a:solidFill>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9"/>
          <p:cNvPicPr>
            <a:picLocks noChangeAspect="1"/>
          </p:cNvPicPr>
          <p:nvPr/>
        </p:nvPicPr>
        <p:blipFill>
          <a:blip r:embed="rId1"/>
          <a:stretch>
            <a:fillRect/>
          </a:stretch>
        </p:blipFill>
        <p:spPr>
          <a:xfrm>
            <a:off x="471805" y="1336040"/>
            <a:ext cx="11412220" cy="49841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03200"/>
            <a:ext cx="8172450" cy="56324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稀土氧化物</a:t>
            </a:r>
            <a:r>
              <a:rPr lang="zh-CN" altLang="en-US" sz="2400" dirty="0">
                <a:solidFill>
                  <a:schemeClr val="bg1"/>
                </a:solidFill>
                <a:latin typeface="黑体" panose="02010609060101010101" charset="-122"/>
                <a:ea typeface="黑体" panose="02010609060101010101" charset="-122"/>
                <a:cs typeface="Arial" panose="020B0604020202020204" pitchFamily="34" charset="0"/>
              </a:rPr>
              <a:t>市场预测</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0"/>
          <p:cNvPicPr>
            <a:picLocks noChangeAspect="1"/>
          </p:cNvPicPr>
          <p:nvPr/>
        </p:nvPicPr>
        <p:blipFill>
          <a:blip r:embed="rId1"/>
          <a:stretch>
            <a:fillRect/>
          </a:stretch>
        </p:blipFill>
        <p:spPr>
          <a:xfrm>
            <a:off x="294005" y="1407160"/>
            <a:ext cx="11849735" cy="451421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ela 11"/>
          <p:cNvGraphicFramePr>
            <a:graphicFrameLocks noGrp="1"/>
          </p:cNvGraphicFramePr>
          <p:nvPr/>
        </p:nvGraphicFramePr>
        <p:xfrm>
          <a:off x="579284" y="1116464"/>
          <a:ext cx="4803599" cy="2702025"/>
        </p:xfrm>
        <a:graphic>
          <a:graphicData uri="http://schemas.openxmlformats.org/drawingml/2006/table">
            <a:tbl>
              <a:tblPr/>
              <a:tblGrid>
                <a:gridCol w="4803599"/>
              </a:tblGrid>
              <a:tr h="2702025">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2025</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年全球永磁电机市场规模为</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673.5</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亿美元，预计到</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2034</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年将增长至约</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1,937.8</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亿美元。</a:t>
                      </a:r>
                      <a:endPar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在预测期内，德国市场预计将以</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7.2%</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的复合年增长率（</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CAGR</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）增长。</a:t>
                      </a:r>
                      <a:endPar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endPar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中国市场规模预计到</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2034</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年将达到</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162</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亿美元，预测期内复合年增长率为</a:t>
                      </a:r>
                      <a:r>
                        <a:rPr lang="en-US" altLang="zh-CN"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9.2%</a:t>
                      </a:r>
                      <a:r>
                        <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rPr>
                        <a:t>。</a:t>
                      </a:r>
                      <a:endParaRPr lang="zh-CN" altLang="en-US" sz="1600" b="0" i="0" kern="1200" dirty="0">
                        <a:solidFill>
                          <a:schemeClr val="tx1"/>
                        </a:solidFill>
                        <a:effectLst/>
                        <a:latin typeface="Heiti SC Light" panose="02000000000000000000" charset="-122"/>
                        <a:ea typeface="Heiti SC Light" panose="02000000000000000000" charset="-122"/>
                        <a:cs typeface="Heiti SC Light" panose="02000000000000000000" charset="-122"/>
                      </a:endParaRPr>
                    </a:p>
                    <a:p>
                      <a:endParaRPr lang="en-US" dirty="0">
                        <a:effectLst/>
                        <a:latin typeface="Heiti SC Light" panose="02000000000000000000" charset="-122"/>
                        <a:ea typeface="Heiti SC Light" panose="02000000000000000000" charset="-122"/>
                        <a:cs typeface="Heiti SC Light" panose="02000000000000000000" charset="-122"/>
                      </a:endParaRPr>
                    </a:p>
                  </a:txBody>
                  <a:tcPr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Box 15"/>
          <p:cNvSpPr txBox="1"/>
          <p:nvPr/>
        </p:nvSpPr>
        <p:spPr>
          <a:xfrm>
            <a:off x="4655820" y="241300"/>
            <a:ext cx="7115810" cy="446405"/>
          </a:xfrm>
          <a:prstGeom prst="rect">
            <a:avLst/>
          </a:prstGeom>
          <a:noFill/>
        </p:spPr>
        <p:txBody>
          <a:bodyPr wrap="square" rtlCol="0" anchor="ctr">
            <a:noAutofit/>
          </a:bodyPr>
          <a:lstStyle/>
          <a:p>
            <a:pPr algn="r"/>
            <a:r>
              <a:rPr lang="zh-CN" altLang="en-US" sz="2400" b="0" i="0" dirty="0">
                <a:solidFill>
                  <a:schemeClr val="bg1"/>
                </a:solidFill>
                <a:effectLst/>
                <a:latin typeface="黑体" panose="02010609060101010101" charset="-122"/>
                <a:ea typeface="黑体" panose="02010609060101010101" charset="-122"/>
                <a:cs typeface="黑体" panose="02010609060101010101" charset="-122"/>
              </a:rPr>
              <a:t>永磁电机市场</a:t>
            </a:r>
            <a:endParaRPr lang="ko-KR"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1.1"/>
          <p:cNvPicPr>
            <a:picLocks noChangeAspect="1"/>
          </p:cNvPicPr>
          <p:nvPr/>
        </p:nvPicPr>
        <p:blipFill>
          <a:blip r:embed="rId1"/>
          <a:stretch>
            <a:fillRect/>
          </a:stretch>
        </p:blipFill>
        <p:spPr>
          <a:xfrm>
            <a:off x="6096000" y="1116330"/>
            <a:ext cx="4803775" cy="2702560"/>
          </a:xfrm>
          <a:prstGeom prst="rect">
            <a:avLst/>
          </a:prstGeom>
        </p:spPr>
      </p:pic>
      <p:pic>
        <p:nvPicPr>
          <p:cNvPr id="3" name="图片 2" descr="P11.2"/>
          <p:cNvPicPr>
            <a:picLocks noChangeAspect="1"/>
          </p:cNvPicPr>
          <p:nvPr/>
        </p:nvPicPr>
        <p:blipFill>
          <a:blip r:embed="rId2"/>
          <a:stretch>
            <a:fillRect/>
          </a:stretch>
        </p:blipFill>
        <p:spPr>
          <a:xfrm>
            <a:off x="579120" y="3903345"/>
            <a:ext cx="4803140" cy="2701925"/>
          </a:xfrm>
          <a:prstGeom prst="rect">
            <a:avLst/>
          </a:prstGeom>
        </p:spPr>
      </p:pic>
      <p:pic>
        <p:nvPicPr>
          <p:cNvPr id="4" name="图片 3" descr="P11.3"/>
          <p:cNvPicPr>
            <a:picLocks noChangeAspect="1"/>
          </p:cNvPicPr>
          <p:nvPr/>
        </p:nvPicPr>
        <p:blipFill>
          <a:blip r:embed="rId3"/>
          <a:stretch>
            <a:fillRect/>
          </a:stretch>
        </p:blipFill>
        <p:spPr>
          <a:xfrm>
            <a:off x="6095365" y="3903345"/>
            <a:ext cx="4804410" cy="270256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p:cNvSpPr txBox="1"/>
          <p:nvPr/>
        </p:nvSpPr>
        <p:spPr>
          <a:xfrm>
            <a:off x="4655820" y="198755"/>
            <a:ext cx="7115810" cy="586740"/>
          </a:xfrm>
          <a:prstGeom prst="rect">
            <a:avLst/>
          </a:prstGeom>
          <a:noFill/>
        </p:spPr>
        <p:txBody>
          <a:bodyPr wrap="square" rtlCol="0" anchor="ctr">
            <a:noAutofit/>
          </a:bodyPr>
          <a:lstStyle/>
          <a:p>
            <a:pPr algn="r"/>
            <a:r>
              <a:rPr lang="zh-CN" altLang="en-US" sz="2400" b="0" i="0" dirty="0">
                <a:solidFill>
                  <a:schemeClr val="bg1"/>
                </a:solidFill>
                <a:effectLst/>
                <a:latin typeface="黑体" panose="02010609060101010101" charset="-122"/>
                <a:ea typeface="黑体" panose="02010609060101010101" charset="-122"/>
                <a:cs typeface="黑体" panose="02010609060101010101" charset="-122"/>
              </a:rPr>
              <a:t>电动汽车分地区销量</a:t>
            </a:r>
            <a:endParaRPr lang="ko-KR"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9" name="TextBox 8"/>
          <p:cNvSpPr txBox="1"/>
          <p:nvPr/>
        </p:nvSpPr>
        <p:spPr>
          <a:xfrm>
            <a:off x="1369522" y="4867423"/>
            <a:ext cx="9653154" cy="1568450"/>
          </a:xfrm>
          <a:prstGeom prst="rect">
            <a:avLst/>
          </a:prstGeom>
          <a:noFill/>
        </p:spPr>
        <p:txBody>
          <a:bodyPr wrap="square">
            <a:spAutoFit/>
          </a:bodyPr>
          <a:lstStyle/>
          <a:p>
            <a:pPr algn="just"/>
            <a:r>
              <a:rPr lang="en-US" altLang="zh-CN" sz="1600" dirty="0">
                <a:latin typeface="Heiti SC Light" panose="02000000000000000000" charset="-122"/>
                <a:ea typeface="Heiti SC Light" panose="02000000000000000000" charset="-122"/>
                <a:cs typeface="Heiti SC Light" panose="02000000000000000000" charset="-122"/>
              </a:rPr>
              <a:t>BloombergNEF </a:t>
            </a:r>
            <a:r>
              <a:rPr lang="zh-CN" altLang="en-US" sz="1600" dirty="0">
                <a:latin typeface="Heiti SC Light" panose="02000000000000000000" charset="-122"/>
                <a:ea typeface="Heiti SC Light" panose="02000000000000000000" charset="-122"/>
                <a:cs typeface="Heiti SC Light" panose="02000000000000000000" charset="-122"/>
              </a:rPr>
              <a:t>预计，</a:t>
            </a:r>
            <a:r>
              <a:rPr lang="en-US" altLang="zh-CN" sz="1600" dirty="0">
                <a:latin typeface="Heiti SC Light" panose="02000000000000000000" charset="-122"/>
                <a:ea typeface="Heiti SC Light" panose="02000000000000000000" charset="-122"/>
                <a:cs typeface="Heiti SC Light" panose="02000000000000000000" charset="-122"/>
              </a:rPr>
              <a:t>2025</a:t>
            </a:r>
            <a:r>
              <a:rPr lang="zh-CN" altLang="en-US" sz="1600" dirty="0">
                <a:latin typeface="Heiti SC Light" panose="02000000000000000000" charset="-122"/>
                <a:ea typeface="Heiti SC Light" panose="02000000000000000000" charset="-122"/>
                <a:cs typeface="Heiti SC Light" panose="02000000000000000000" charset="-122"/>
              </a:rPr>
              <a:t>年全球新能源汽车（</a:t>
            </a:r>
            <a:r>
              <a:rPr lang="en-US" altLang="zh-CN" sz="1600" dirty="0">
                <a:latin typeface="Heiti SC Light" panose="02000000000000000000" charset="-122"/>
                <a:ea typeface="Heiti SC Light" panose="02000000000000000000" charset="-122"/>
                <a:cs typeface="Heiti SC Light" panose="02000000000000000000" charset="-122"/>
              </a:rPr>
              <a:t>NEV</a:t>
            </a:r>
            <a:r>
              <a:rPr lang="zh-CN" altLang="en-US" sz="1600" dirty="0">
                <a:latin typeface="Heiti SC Light" panose="02000000000000000000" charset="-122"/>
                <a:ea typeface="Heiti SC Light" panose="02000000000000000000" charset="-122"/>
                <a:cs typeface="Heiti SC Light" panose="02000000000000000000" charset="-122"/>
              </a:rPr>
              <a:t>）销量同比增长</a:t>
            </a:r>
            <a:r>
              <a:rPr lang="en-US" altLang="zh-CN" sz="1600" dirty="0">
                <a:latin typeface="Heiti SC Light" panose="02000000000000000000" charset="-122"/>
                <a:ea typeface="Heiti SC Light" panose="02000000000000000000" charset="-122"/>
                <a:cs typeface="Heiti SC Light" panose="02000000000000000000" charset="-122"/>
              </a:rPr>
              <a:t>23%</a:t>
            </a:r>
            <a:r>
              <a:rPr lang="zh-CN" altLang="en-US" sz="1600" dirty="0">
                <a:latin typeface="Heiti SC Light" panose="02000000000000000000" charset="-122"/>
                <a:ea typeface="Heiti SC Light" panose="02000000000000000000" charset="-122"/>
                <a:cs typeface="Heiti SC Light" panose="02000000000000000000" charset="-122"/>
              </a:rPr>
              <a:t>，达到</a:t>
            </a:r>
            <a:r>
              <a:rPr lang="en-US" altLang="zh-CN" sz="1600" dirty="0">
                <a:latin typeface="Heiti SC Light" panose="02000000000000000000" charset="-122"/>
                <a:ea typeface="Heiti SC Light" panose="02000000000000000000" charset="-122"/>
                <a:cs typeface="Heiti SC Light" panose="02000000000000000000" charset="-122"/>
              </a:rPr>
              <a:t>2,170</a:t>
            </a:r>
            <a:r>
              <a:rPr lang="zh-CN" altLang="en-US" sz="1600" dirty="0">
                <a:latin typeface="Heiti SC Light" panose="02000000000000000000" charset="-122"/>
                <a:ea typeface="Heiti SC Light" panose="02000000000000000000" charset="-122"/>
                <a:cs typeface="Heiti SC Light" panose="02000000000000000000" charset="-122"/>
              </a:rPr>
              <a:t>万辆。新能源汽车包括纯电动汽车（</a:t>
            </a:r>
            <a:r>
              <a:rPr lang="en-US" altLang="zh-CN" sz="1600" dirty="0">
                <a:latin typeface="Heiti SC Light" panose="02000000000000000000" charset="-122"/>
                <a:ea typeface="Heiti SC Light" panose="02000000000000000000" charset="-122"/>
                <a:cs typeface="Heiti SC Light" panose="02000000000000000000" charset="-122"/>
              </a:rPr>
              <a:t>BEV</a:t>
            </a:r>
            <a:r>
              <a:rPr lang="zh-CN" altLang="en-US" sz="1600" dirty="0">
                <a:latin typeface="Heiti SC Light" panose="02000000000000000000" charset="-122"/>
                <a:ea typeface="Heiti SC Light" panose="02000000000000000000" charset="-122"/>
                <a:cs typeface="Heiti SC Light" panose="02000000000000000000" charset="-122"/>
              </a:rPr>
              <a:t>）和插电式混合动力汽车（</a:t>
            </a:r>
            <a:r>
              <a:rPr lang="en-US" altLang="zh-CN" sz="1600" dirty="0">
                <a:latin typeface="Heiti SC Light" panose="02000000000000000000" charset="-122"/>
                <a:ea typeface="Heiti SC Light" panose="02000000000000000000" charset="-122"/>
                <a:cs typeface="Heiti SC Light" panose="02000000000000000000" charset="-122"/>
              </a:rPr>
              <a:t>PHEV</a:t>
            </a:r>
            <a:r>
              <a:rPr lang="zh-CN" altLang="en-US" sz="1600" dirty="0">
                <a:latin typeface="Heiti SC Light" panose="02000000000000000000" charset="-122"/>
                <a:ea typeface="Heiti SC Light" panose="02000000000000000000" charset="-122"/>
                <a:cs typeface="Heiti SC Light" panose="02000000000000000000" charset="-122"/>
              </a:rPr>
              <a:t>）。预计</a:t>
            </a:r>
            <a:r>
              <a:rPr lang="en-US" altLang="zh-CN" sz="1600" dirty="0">
                <a:latin typeface="Heiti SC Light" panose="02000000000000000000" charset="-122"/>
                <a:ea typeface="Heiti SC Light" panose="02000000000000000000" charset="-122"/>
                <a:cs typeface="Heiti SC Light" panose="02000000000000000000" charset="-122"/>
              </a:rPr>
              <a:t>2026</a:t>
            </a:r>
            <a:r>
              <a:rPr lang="zh-CN" altLang="en-US" sz="1600" dirty="0">
                <a:latin typeface="Heiti SC Light" panose="02000000000000000000" charset="-122"/>
                <a:ea typeface="Heiti SC Light" panose="02000000000000000000" charset="-122"/>
                <a:cs typeface="Heiti SC Light" panose="02000000000000000000" charset="-122"/>
              </a:rPr>
              <a:t>年，全球新能源汽车销量将增长</a:t>
            </a:r>
            <a:r>
              <a:rPr lang="en-US" altLang="zh-CN" sz="1600" dirty="0">
                <a:latin typeface="Heiti SC Light" panose="02000000000000000000" charset="-122"/>
                <a:ea typeface="Heiti SC Light" panose="02000000000000000000" charset="-122"/>
                <a:cs typeface="Heiti SC Light" panose="02000000000000000000" charset="-122"/>
              </a:rPr>
              <a:t>12%</a:t>
            </a:r>
            <a:r>
              <a:rPr lang="zh-CN" altLang="en-US" sz="1600" dirty="0">
                <a:latin typeface="Heiti SC Light" panose="02000000000000000000" charset="-122"/>
                <a:ea typeface="Heiti SC Light" panose="02000000000000000000" charset="-122"/>
                <a:cs typeface="Heiti SC Light" panose="02000000000000000000" charset="-122"/>
              </a:rPr>
              <a:t>，达到</a:t>
            </a:r>
            <a:r>
              <a:rPr lang="en-US" altLang="zh-CN" sz="1600" dirty="0">
                <a:latin typeface="Heiti SC Light" panose="02000000000000000000" charset="-122"/>
                <a:ea typeface="Heiti SC Light" panose="02000000000000000000" charset="-122"/>
                <a:cs typeface="Heiti SC Light" panose="02000000000000000000" charset="-122"/>
              </a:rPr>
              <a:t>2,430</a:t>
            </a:r>
            <a:r>
              <a:rPr lang="zh-CN" altLang="en-US" sz="1600" dirty="0">
                <a:latin typeface="Heiti SC Light" panose="02000000000000000000" charset="-122"/>
                <a:ea typeface="Heiti SC Light" panose="02000000000000000000" charset="-122"/>
                <a:cs typeface="Heiti SC Light" panose="02000000000000000000" charset="-122"/>
              </a:rPr>
              <a:t>万辆。</a:t>
            </a:r>
            <a:r>
              <a:rPr lang="en-US" altLang="zh-CN" sz="1600" dirty="0">
                <a:latin typeface="Heiti SC Light" panose="02000000000000000000" charset="-122"/>
                <a:ea typeface="Heiti SC Light" panose="02000000000000000000" charset="-122"/>
                <a:cs typeface="Heiti SC Light" panose="02000000000000000000" charset="-122"/>
              </a:rPr>
              <a:t>2025</a:t>
            </a:r>
            <a:r>
              <a:rPr lang="zh-CN" altLang="en-US" sz="1600" dirty="0">
                <a:latin typeface="Heiti SC Light" panose="02000000000000000000" charset="-122"/>
                <a:ea typeface="Heiti SC Light" panose="02000000000000000000" charset="-122"/>
                <a:cs typeface="Heiti SC Light" panose="02000000000000000000" charset="-122"/>
              </a:rPr>
              <a:t>年，欧盟市场增长尤为强劲，新能源汽车销量同比大幅增长</a:t>
            </a:r>
            <a:r>
              <a:rPr lang="en-US" altLang="zh-CN" sz="1600" dirty="0">
                <a:latin typeface="Heiti SC Light" panose="02000000000000000000" charset="-122"/>
                <a:ea typeface="Heiti SC Light" panose="02000000000000000000" charset="-122"/>
                <a:cs typeface="Heiti SC Light" panose="02000000000000000000" charset="-122"/>
              </a:rPr>
              <a:t>33%</a:t>
            </a:r>
            <a:r>
              <a:rPr lang="zh-CN" altLang="en-US" sz="1600" dirty="0">
                <a:latin typeface="Heiti SC Light" panose="02000000000000000000" charset="-122"/>
                <a:ea typeface="Heiti SC Light" panose="02000000000000000000" charset="-122"/>
                <a:cs typeface="Heiti SC Light" panose="02000000000000000000" charset="-122"/>
              </a:rPr>
              <a:t>，达到</a:t>
            </a:r>
            <a:r>
              <a:rPr lang="en-US" altLang="zh-CN" sz="1600" dirty="0">
                <a:latin typeface="Heiti SC Light" panose="02000000000000000000" charset="-122"/>
                <a:ea typeface="Heiti SC Light" panose="02000000000000000000" charset="-122"/>
                <a:cs typeface="Heiti SC Light" panose="02000000000000000000" charset="-122"/>
              </a:rPr>
              <a:t>390</a:t>
            </a:r>
            <a:r>
              <a:rPr lang="zh-CN" altLang="en-US" sz="1600" dirty="0">
                <a:latin typeface="Heiti SC Light" panose="02000000000000000000" charset="-122"/>
                <a:ea typeface="Heiti SC Light" panose="02000000000000000000" charset="-122"/>
                <a:cs typeface="Heiti SC Light" panose="02000000000000000000" charset="-122"/>
              </a:rPr>
              <a:t>万辆；其在全年乘用车市场中的渗透率升至</a:t>
            </a:r>
            <a:r>
              <a:rPr lang="en-US" altLang="zh-CN" sz="1600" dirty="0">
                <a:latin typeface="Heiti SC Light" panose="02000000000000000000" charset="-122"/>
                <a:ea typeface="Heiti SC Light" panose="02000000000000000000" charset="-122"/>
                <a:cs typeface="Heiti SC Light" panose="02000000000000000000" charset="-122"/>
              </a:rPr>
              <a:t>17.4%</a:t>
            </a:r>
            <a:r>
              <a:rPr lang="zh-CN" altLang="en-US" sz="1600" dirty="0">
                <a:latin typeface="Heiti SC Light" panose="02000000000000000000" charset="-122"/>
                <a:ea typeface="Heiti SC Light" panose="02000000000000000000" charset="-122"/>
                <a:cs typeface="Heiti SC Light" panose="02000000000000000000" charset="-122"/>
              </a:rPr>
              <a:t>，创历史新高，高于</a:t>
            </a:r>
            <a:r>
              <a:rPr lang="en-US" altLang="zh-CN" sz="1600" dirty="0">
                <a:latin typeface="Heiti SC Light" panose="02000000000000000000" charset="-122"/>
                <a:ea typeface="Heiti SC Light" panose="02000000000000000000" charset="-122"/>
                <a:cs typeface="Heiti SC Light" panose="02000000000000000000" charset="-122"/>
              </a:rPr>
              <a:t>2024</a:t>
            </a:r>
            <a:r>
              <a:rPr lang="zh-CN" altLang="en-US" sz="1600" dirty="0">
                <a:latin typeface="Heiti SC Light" panose="02000000000000000000" charset="-122"/>
                <a:ea typeface="Heiti SC Light" panose="02000000000000000000" charset="-122"/>
                <a:cs typeface="Heiti SC Light" panose="02000000000000000000" charset="-122"/>
              </a:rPr>
              <a:t>年的</a:t>
            </a:r>
            <a:r>
              <a:rPr lang="en-US" altLang="zh-CN" sz="1600" dirty="0">
                <a:latin typeface="Heiti SC Light" panose="02000000000000000000" charset="-122"/>
                <a:ea typeface="Heiti SC Light" panose="02000000000000000000" charset="-122"/>
                <a:cs typeface="Heiti SC Light" panose="02000000000000000000" charset="-122"/>
              </a:rPr>
              <a:t>13.6%</a:t>
            </a:r>
            <a:r>
              <a:rPr lang="zh-CN" altLang="en-US" sz="1600" dirty="0">
                <a:latin typeface="Heiti SC Light" panose="02000000000000000000" charset="-122"/>
                <a:ea typeface="Heiti SC Light" panose="02000000000000000000" charset="-122"/>
                <a:cs typeface="Heiti SC Light" panose="02000000000000000000" charset="-122"/>
              </a:rPr>
              <a:t>。值得注意的是，在</a:t>
            </a:r>
            <a:r>
              <a:rPr lang="en-US" altLang="zh-CN" sz="1600" dirty="0">
                <a:latin typeface="Heiti SC Light" panose="02000000000000000000" charset="-122"/>
                <a:ea typeface="Heiti SC Light" panose="02000000000000000000" charset="-122"/>
                <a:cs typeface="Heiti SC Light" panose="02000000000000000000" charset="-122"/>
              </a:rPr>
              <a:t>2025</a:t>
            </a:r>
            <a:r>
              <a:rPr lang="zh-CN" altLang="en-US" sz="1600" dirty="0">
                <a:latin typeface="Heiti SC Light" panose="02000000000000000000" charset="-122"/>
                <a:ea typeface="Heiti SC Light" panose="02000000000000000000" charset="-122"/>
                <a:cs typeface="Heiti SC Light" panose="02000000000000000000" charset="-122"/>
              </a:rPr>
              <a:t>年</a:t>
            </a:r>
            <a:r>
              <a:rPr lang="en-US" altLang="zh-CN" sz="1600" dirty="0">
                <a:latin typeface="Heiti SC Light" panose="02000000000000000000" charset="-122"/>
                <a:ea typeface="Heiti SC Light" panose="02000000000000000000" charset="-122"/>
                <a:cs typeface="Heiti SC Light" panose="02000000000000000000" charset="-122"/>
              </a:rPr>
              <a:t>12</a:t>
            </a:r>
            <a:r>
              <a:rPr lang="zh-CN" altLang="en-US" sz="1600" dirty="0">
                <a:latin typeface="Heiti SC Light" panose="02000000000000000000" charset="-122"/>
                <a:ea typeface="Heiti SC Light" panose="02000000000000000000" charset="-122"/>
                <a:cs typeface="Heiti SC Light" panose="02000000000000000000" charset="-122"/>
              </a:rPr>
              <a:t>月，欧盟单月电动车销量首次超过传统燃油车（</a:t>
            </a:r>
            <a:r>
              <a:rPr lang="en-US" altLang="zh-CN" sz="1600" dirty="0">
                <a:latin typeface="Heiti SC Light" panose="02000000000000000000" charset="-122"/>
                <a:ea typeface="Heiti SC Light" panose="02000000000000000000" charset="-122"/>
                <a:cs typeface="Heiti SC Light" panose="02000000000000000000" charset="-122"/>
              </a:rPr>
              <a:t>ICE</a:t>
            </a:r>
            <a:r>
              <a:rPr lang="zh-CN" altLang="en-US" sz="1600" dirty="0">
                <a:latin typeface="Heiti SC Light" panose="02000000000000000000" charset="-122"/>
                <a:ea typeface="Heiti SC Light" panose="02000000000000000000" charset="-122"/>
                <a:cs typeface="Heiti SC Light" panose="02000000000000000000" charset="-122"/>
              </a:rPr>
              <a:t>）销量。在中国市场，新能源汽车增长继续显著快于燃油车。</a:t>
            </a:r>
            <a:r>
              <a:rPr lang="en-US" altLang="zh-CN" sz="1600" dirty="0">
                <a:latin typeface="Heiti SC Light" panose="02000000000000000000" charset="-122"/>
                <a:ea typeface="Heiti SC Light" panose="02000000000000000000" charset="-122"/>
                <a:cs typeface="Heiti SC Light" panose="02000000000000000000" charset="-122"/>
              </a:rPr>
              <a:t>2025</a:t>
            </a:r>
            <a:r>
              <a:rPr lang="zh-CN" altLang="en-US" sz="1600" dirty="0">
                <a:latin typeface="Heiti SC Light" panose="02000000000000000000" charset="-122"/>
                <a:ea typeface="Heiti SC Light" panose="02000000000000000000" charset="-122"/>
                <a:cs typeface="Heiti SC Light" panose="02000000000000000000" charset="-122"/>
              </a:rPr>
              <a:t>年，中国各类动力系统汽车总产量达到</a:t>
            </a:r>
            <a:r>
              <a:rPr lang="en-US" altLang="zh-CN" sz="1600" dirty="0">
                <a:latin typeface="Heiti SC Light" panose="02000000000000000000" charset="-122"/>
                <a:ea typeface="Heiti SC Light" panose="02000000000000000000" charset="-122"/>
                <a:cs typeface="Heiti SC Light" panose="02000000000000000000" charset="-122"/>
              </a:rPr>
              <a:t>3,440</a:t>
            </a:r>
            <a:r>
              <a:rPr lang="zh-CN" altLang="en-US" sz="1600" dirty="0">
                <a:latin typeface="Heiti SC Light" panose="02000000000000000000" charset="-122"/>
                <a:ea typeface="Heiti SC Light" panose="02000000000000000000" charset="-122"/>
                <a:cs typeface="Heiti SC Light" panose="02000000000000000000" charset="-122"/>
              </a:rPr>
              <a:t>万辆，同比增长</a:t>
            </a:r>
            <a:r>
              <a:rPr lang="en-US" altLang="zh-CN" sz="1600" dirty="0">
                <a:latin typeface="Heiti SC Light" panose="02000000000000000000" charset="-122"/>
                <a:ea typeface="Heiti SC Light" panose="02000000000000000000" charset="-122"/>
                <a:cs typeface="Heiti SC Light" panose="02000000000000000000" charset="-122"/>
              </a:rPr>
              <a:t>9.4%</a:t>
            </a:r>
            <a:r>
              <a:rPr lang="zh-CN" altLang="en-US" sz="1600" dirty="0">
                <a:latin typeface="Heiti SC Light" panose="02000000000000000000" charset="-122"/>
                <a:ea typeface="Heiti SC Light" panose="02000000000000000000" charset="-122"/>
                <a:cs typeface="Heiti SC Light" panose="02000000000000000000" charset="-122"/>
              </a:rPr>
              <a:t>。</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3" name="图片 2" descr="P12"/>
          <p:cNvPicPr>
            <a:picLocks noChangeAspect="1"/>
          </p:cNvPicPr>
          <p:nvPr/>
        </p:nvPicPr>
        <p:blipFill>
          <a:blip r:embed="rId1"/>
          <a:stretch>
            <a:fillRect/>
          </a:stretch>
        </p:blipFill>
        <p:spPr>
          <a:xfrm>
            <a:off x="2957195" y="1188085"/>
            <a:ext cx="6276975" cy="357441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p:cNvSpPr txBox="1"/>
          <p:nvPr/>
        </p:nvSpPr>
        <p:spPr>
          <a:xfrm>
            <a:off x="4287520" y="199390"/>
            <a:ext cx="7670800" cy="58610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电动汽车增速放缓（非中国因素所致）</a:t>
            </a:r>
            <a:endParaRPr lang="ko-KR"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3" name="TextBox 2"/>
          <p:cNvSpPr txBox="1"/>
          <p:nvPr/>
        </p:nvSpPr>
        <p:spPr>
          <a:xfrm>
            <a:off x="588645" y="4912995"/>
            <a:ext cx="11035665" cy="1533525"/>
          </a:xfrm>
          <a:prstGeom prst="rect">
            <a:avLst/>
          </a:prstGeom>
          <a:noFill/>
        </p:spPr>
        <p:txBody>
          <a:bodyPr wrap="square">
            <a:noAutofit/>
          </a:bodyPr>
          <a:lstStyle/>
          <a:p>
            <a:pPr algn="just"/>
            <a:r>
              <a:rPr lang="zh-CN" altLang="en-US" sz="1600" dirty="0">
                <a:latin typeface="Heiti SC Light" panose="02000000000000000000" charset="-122"/>
                <a:ea typeface="Heiti SC Light" panose="02000000000000000000" charset="-122"/>
                <a:cs typeface="Heiti SC Light" panose="02000000000000000000" charset="-122"/>
              </a:rPr>
              <a:t>中国汽车行业并未显示出放缓这一趋势的迹象，整车企业已为</a:t>
            </a:r>
            <a:r>
              <a:rPr lang="en-US" altLang="zh-CN" sz="1600" dirty="0">
                <a:latin typeface="Heiti SC Light" panose="02000000000000000000" charset="-122"/>
                <a:ea typeface="Heiti SC Light" panose="02000000000000000000" charset="-122"/>
                <a:cs typeface="Heiti SC Light" panose="02000000000000000000" charset="-122"/>
              </a:rPr>
              <a:t>2026</a:t>
            </a:r>
            <a:r>
              <a:rPr lang="zh-CN" altLang="en-US" sz="1600" dirty="0">
                <a:latin typeface="Heiti SC Light" panose="02000000000000000000" charset="-122"/>
                <a:ea typeface="Heiti SC Light" panose="02000000000000000000" charset="-122"/>
                <a:cs typeface="Heiti SC Light" panose="02000000000000000000" charset="-122"/>
              </a:rPr>
              <a:t>年设定了积极的销量目标。整体来看，行业平均销量增速预计接近</a:t>
            </a:r>
            <a:r>
              <a:rPr lang="en-US" altLang="zh-CN" sz="1600" dirty="0">
                <a:latin typeface="Heiti SC Light" panose="02000000000000000000" charset="-122"/>
                <a:ea typeface="Heiti SC Light" panose="02000000000000000000" charset="-122"/>
                <a:cs typeface="Heiti SC Light" panose="02000000000000000000" charset="-122"/>
              </a:rPr>
              <a:t>20%</a:t>
            </a:r>
            <a:r>
              <a:rPr lang="zh-CN" altLang="en-US" sz="1600" dirty="0">
                <a:latin typeface="Heiti SC Light" panose="02000000000000000000" charset="-122"/>
                <a:ea typeface="Heiti SC Light" panose="02000000000000000000" charset="-122"/>
                <a:cs typeface="Heiti SC Light" panose="02000000000000000000" charset="-122"/>
              </a:rPr>
              <a:t>（同比）。</a:t>
            </a:r>
            <a:r>
              <a:rPr lang="en-US" altLang="zh-CN" sz="1600" dirty="0">
                <a:latin typeface="Heiti SC Light" panose="02000000000000000000" charset="-122"/>
                <a:ea typeface="Heiti SC Light" panose="02000000000000000000" charset="-122"/>
                <a:cs typeface="Heiti SC Light" panose="02000000000000000000" charset="-122"/>
              </a:rPr>
              <a:t>2026</a:t>
            </a:r>
            <a:r>
              <a:rPr lang="zh-CN" altLang="en-US" sz="1600" dirty="0">
                <a:latin typeface="Heiti SC Light" panose="02000000000000000000" charset="-122"/>
                <a:ea typeface="Heiti SC Light" panose="02000000000000000000" charset="-122"/>
                <a:cs typeface="Heiti SC Light" panose="02000000000000000000" charset="-122"/>
              </a:rPr>
              <a:t>年</a:t>
            </a:r>
            <a:r>
              <a:rPr lang="en-US" altLang="zh-CN" sz="1600" dirty="0">
                <a:latin typeface="Heiti SC Light" panose="02000000000000000000" charset="-122"/>
                <a:ea typeface="Heiti SC Light" panose="02000000000000000000" charset="-122"/>
                <a:cs typeface="Heiti SC Light" panose="02000000000000000000" charset="-122"/>
              </a:rPr>
              <a:t>3</a:t>
            </a:r>
            <a:r>
              <a:rPr lang="zh-CN" altLang="en-US" sz="1600" dirty="0">
                <a:latin typeface="Heiti SC Light" panose="02000000000000000000" charset="-122"/>
                <a:ea typeface="Heiti SC Light" panose="02000000000000000000" charset="-122"/>
                <a:cs typeface="Heiti SC Light" panose="02000000000000000000" charset="-122"/>
              </a:rPr>
              <a:t>月，日本本田</a:t>
            </a:r>
            <a:r>
              <a:rPr lang="en-US" altLang="zh-CN" sz="1600" dirty="0">
                <a:latin typeface="Heiti SC Light" panose="02000000000000000000" charset="-122"/>
                <a:ea typeface="Heiti SC Light" panose="02000000000000000000" charset="-122"/>
                <a:cs typeface="Heiti SC Light" panose="02000000000000000000" charset="-122"/>
              </a:rPr>
              <a:t>（Honda Motor） </a:t>
            </a:r>
            <a:r>
              <a:rPr lang="zh-CN" altLang="en-US" sz="1600" dirty="0">
                <a:latin typeface="Heiti SC Light" panose="02000000000000000000" charset="-122"/>
                <a:ea typeface="Heiti SC Light" panose="02000000000000000000" charset="-122"/>
                <a:cs typeface="Heiti SC Light" panose="02000000000000000000" charset="-122"/>
              </a:rPr>
              <a:t>宣布，预计在</a:t>
            </a:r>
            <a:r>
              <a:rPr lang="en-US" altLang="zh-CN" sz="1600" dirty="0">
                <a:latin typeface="Heiti SC Light" panose="02000000000000000000" charset="-122"/>
                <a:ea typeface="Heiti SC Light" panose="02000000000000000000" charset="-122"/>
                <a:cs typeface="Heiti SC Light" panose="02000000000000000000" charset="-122"/>
              </a:rPr>
              <a:t>2025/26</a:t>
            </a:r>
            <a:r>
              <a:rPr lang="zh-CN" altLang="en-US" sz="1600" dirty="0">
                <a:latin typeface="Heiti SC Light" panose="02000000000000000000" charset="-122"/>
                <a:ea typeface="Heiti SC Light" panose="02000000000000000000" charset="-122"/>
                <a:cs typeface="Heiti SC Light" panose="02000000000000000000" charset="-122"/>
              </a:rPr>
              <a:t>财年将录得</a:t>
            </a:r>
            <a:r>
              <a:rPr lang="en-US" altLang="zh-CN" sz="1600" dirty="0">
                <a:latin typeface="Heiti SC Light" panose="02000000000000000000" charset="-122"/>
                <a:ea typeface="Heiti SC Light" panose="02000000000000000000" charset="-122"/>
                <a:cs typeface="Heiti SC Light" panose="02000000000000000000" charset="-122"/>
              </a:rPr>
              <a:t>3,600</a:t>
            </a:r>
            <a:r>
              <a:rPr lang="zh-CN" altLang="en-US" sz="1600" dirty="0">
                <a:latin typeface="Heiti SC Light" panose="02000000000000000000" charset="-122"/>
                <a:ea typeface="Heiti SC Light" panose="02000000000000000000" charset="-122"/>
                <a:cs typeface="Heiti SC Light" panose="02000000000000000000" charset="-122"/>
              </a:rPr>
              <a:t>亿至</a:t>
            </a:r>
            <a:r>
              <a:rPr lang="en-US" altLang="zh-CN" sz="1600" dirty="0">
                <a:latin typeface="Heiti SC Light" panose="02000000000000000000" charset="-122"/>
                <a:ea typeface="Heiti SC Light" panose="02000000000000000000" charset="-122"/>
                <a:cs typeface="Heiti SC Light" panose="02000000000000000000" charset="-122"/>
              </a:rPr>
              <a:t>6,300</a:t>
            </a:r>
            <a:r>
              <a:rPr lang="zh-CN" altLang="en-US" sz="1600" dirty="0">
                <a:latin typeface="Heiti SC Light" panose="02000000000000000000" charset="-122"/>
                <a:ea typeface="Heiti SC Light" panose="02000000000000000000" charset="-122"/>
                <a:cs typeface="Heiti SC Light" panose="02000000000000000000" charset="-122"/>
              </a:rPr>
              <a:t>亿日元净亏损，并对其电动化战略进行全面调整。这也使其成为西方汽车行业中最新一家受到美国电动车市场前景恶化及中国激烈竞争冲击的代表性企业。与此同时，斯特兰蒂斯集团</a:t>
            </a:r>
            <a:r>
              <a:rPr lang="en-US" altLang="zh-CN" sz="1600" dirty="0">
                <a:latin typeface="Heiti SC Light" panose="02000000000000000000" charset="-122"/>
                <a:ea typeface="Heiti SC Light" panose="02000000000000000000" charset="-122"/>
                <a:cs typeface="Heiti SC Light" panose="02000000000000000000" charset="-122"/>
              </a:rPr>
              <a:t>（Stellantis） </a:t>
            </a:r>
            <a:r>
              <a:rPr lang="zh-CN" altLang="en-US" sz="1600" dirty="0">
                <a:latin typeface="Heiti SC Light" panose="02000000000000000000" charset="-122"/>
                <a:ea typeface="Heiti SC Light" panose="02000000000000000000" charset="-122"/>
                <a:cs typeface="Heiti SC Light" panose="02000000000000000000" charset="-122"/>
              </a:rPr>
              <a:t>与福特</a:t>
            </a:r>
            <a:r>
              <a:rPr lang="en-US" altLang="zh-CN" sz="1600" dirty="0">
                <a:latin typeface="Heiti SC Light" panose="02000000000000000000" charset="-122"/>
                <a:ea typeface="Heiti SC Light" panose="02000000000000000000" charset="-122"/>
                <a:cs typeface="Heiti SC Light" panose="02000000000000000000" charset="-122"/>
              </a:rPr>
              <a:t>（Ford） </a:t>
            </a:r>
            <a:r>
              <a:rPr lang="zh-CN" altLang="en-US" sz="1600" dirty="0">
                <a:latin typeface="Heiti SC Light" panose="02000000000000000000" charset="-122"/>
                <a:ea typeface="Heiti SC Light" panose="02000000000000000000" charset="-122"/>
                <a:cs typeface="Heiti SC Light" panose="02000000000000000000" charset="-122"/>
              </a:rPr>
              <a:t>分别宣布计提约</a:t>
            </a:r>
            <a:r>
              <a:rPr lang="en-US" altLang="zh-CN" sz="1600" dirty="0">
                <a:latin typeface="Heiti SC Light" panose="02000000000000000000" charset="-122"/>
                <a:ea typeface="Heiti SC Light" panose="02000000000000000000" charset="-122"/>
                <a:cs typeface="Heiti SC Light" panose="02000000000000000000" charset="-122"/>
              </a:rPr>
              <a:t>260</a:t>
            </a:r>
            <a:r>
              <a:rPr lang="zh-CN" altLang="en-US" sz="1600" dirty="0">
                <a:latin typeface="Heiti SC Light" panose="02000000000000000000" charset="-122"/>
                <a:ea typeface="Heiti SC Light" panose="02000000000000000000" charset="-122"/>
                <a:cs typeface="Heiti SC Light" panose="02000000000000000000" charset="-122"/>
              </a:rPr>
              <a:t>亿美元和</a:t>
            </a:r>
            <a:r>
              <a:rPr lang="en-US" altLang="zh-CN" sz="1600" dirty="0">
                <a:latin typeface="Heiti SC Light" panose="02000000000000000000" charset="-122"/>
                <a:ea typeface="Heiti SC Light" panose="02000000000000000000" charset="-122"/>
                <a:cs typeface="Heiti SC Light" panose="02000000000000000000" charset="-122"/>
              </a:rPr>
              <a:t>195</a:t>
            </a:r>
            <a:r>
              <a:rPr lang="zh-CN" altLang="en-US" sz="1600" dirty="0">
                <a:latin typeface="Heiti SC Light" panose="02000000000000000000" charset="-122"/>
                <a:ea typeface="Heiti SC Light" panose="02000000000000000000" charset="-122"/>
                <a:cs typeface="Heiti SC Light" panose="02000000000000000000" charset="-122"/>
              </a:rPr>
              <a:t>亿美元的资产减值，原因包括取消电动车型投放计划以及对全球战略进行重构。总体来看，未能适应中国汽车市场领先企业所展现出的速度与规模优势，正逐渐演变为显著的财务冲击与结构性挑战。</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3"/>
          <p:cNvPicPr>
            <a:picLocks noChangeAspect="1"/>
          </p:cNvPicPr>
          <p:nvPr/>
        </p:nvPicPr>
        <p:blipFill>
          <a:blip r:embed="rId1"/>
          <a:stretch>
            <a:fillRect/>
          </a:stretch>
        </p:blipFill>
        <p:spPr>
          <a:xfrm>
            <a:off x="2860040" y="1154430"/>
            <a:ext cx="6447790" cy="364871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45745"/>
            <a:ext cx="8163560" cy="51943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电动汽车电机产量</a:t>
            </a:r>
            <a:endParaRPr lang="ko-KR"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3" name="图片 2" descr="P14.1"/>
          <p:cNvPicPr>
            <a:picLocks noChangeAspect="1"/>
          </p:cNvPicPr>
          <p:nvPr/>
        </p:nvPicPr>
        <p:blipFill>
          <a:blip r:embed="rId1"/>
          <a:stretch>
            <a:fillRect/>
          </a:stretch>
        </p:blipFill>
        <p:spPr>
          <a:xfrm>
            <a:off x="582930" y="1504315"/>
            <a:ext cx="6642735" cy="5024755"/>
          </a:xfrm>
          <a:prstGeom prst="rect">
            <a:avLst/>
          </a:prstGeom>
        </p:spPr>
      </p:pic>
      <p:pic>
        <p:nvPicPr>
          <p:cNvPr id="4" name="图片 3" descr="P14.2"/>
          <p:cNvPicPr>
            <a:picLocks noChangeAspect="1"/>
          </p:cNvPicPr>
          <p:nvPr/>
        </p:nvPicPr>
        <p:blipFill>
          <a:blip r:embed="rId2"/>
          <a:stretch>
            <a:fillRect/>
          </a:stretch>
        </p:blipFill>
        <p:spPr>
          <a:xfrm>
            <a:off x="7359650" y="1678305"/>
            <a:ext cx="4634865" cy="28003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13360"/>
            <a:ext cx="8121650" cy="55181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牵引电机市场</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378408" y="1678506"/>
            <a:ext cx="9434582" cy="645160"/>
          </a:xfrm>
          <a:prstGeom prst="rect">
            <a:avLst/>
          </a:prstGeom>
          <a:noFill/>
        </p:spPr>
        <p:txBody>
          <a:bodyPr wrap="square">
            <a:spAutoFit/>
          </a:bodyPr>
          <a:lstStyle/>
          <a:p>
            <a:r>
              <a:rPr lang="zh-CN" altLang="en-US" dirty="0">
                <a:latin typeface="Heiti SC Light" panose="02000000000000000000" charset="-122"/>
                <a:ea typeface="Heiti SC Light" panose="02000000000000000000" charset="-122"/>
                <a:cs typeface="Heiti SC Light" panose="02000000000000000000" charset="-122"/>
              </a:rPr>
              <a:t>全球牵引电机市场规模在</a:t>
            </a:r>
            <a:r>
              <a:rPr lang="en-US" altLang="zh-CN" dirty="0">
                <a:latin typeface="Heiti SC Light" panose="02000000000000000000" charset="-122"/>
                <a:ea typeface="Heiti SC Light" panose="02000000000000000000" charset="-122"/>
                <a:cs typeface="Heiti SC Light" panose="02000000000000000000" charset="-122"/>
              </a:rPr>
              <a:t>2025</a:t>
            </a:r>
            <a:r>
              <a:rPr lang="zh-CN" altLang="en-US" dirty="0">
                <a:latin typeface="Heiti SC Light" panose="02000000000000000000" charset="-122"/>
                <a:ea typeface="Heiti SC Light" panose="02000000000000000000" charset="-122"/>
                <a:cs typeface="Heiti SC Light" panose="02000000000000000000" charset="-122"/>
              </a:rPr>
              <a:t>年为</a:t>
            </a:r>
            <a:r>
              <a:rPr lang="en-US" altLang="zh-CN" dirty="0">
                <a:latin typeface="Heiti SC Light" panose="02000000000000000000" charset="-122"/>
                <a:ea typeface="Heiti SC Light" panose="02000000000000000000" charset="-122"/>
                <a:cs typeface="Heiti SC Light" panose="02000000000000000000" charset="-122"/>
              </a:rPr>
              <a:t>154.2</a:t>
            </a:r>
            <a:r>
              <a:rPr lang="zh-CN" altLang="en-US" dirty="0">
                <a:latin typeface="Heiti SC Light" panose="02000000000000000000" charset="-122"/>
                <a:ea typeface="Heiti SC Light" panose="02000000000000000000" charset="-122"/>
                <a:cs typeface="Heiti SC Light" panose="02000000000000000000" charset="-122"/>
              </a:rPr>
              <a:t>亿美元，预计</a:t>
            </a:r>
            <a:r>
              <a:rPr lang="en-US" altLang="zh-CN" dirty="0">
                <a:latin typeface="Heiti SC Light" panose="02000000000000000000" charset="-122"/>
                <a:ea typeface="Heiti SC Light" panose="02000000000000000000" charset="-122"/>
                <a:cs typeface="Heiti SC Light" panose="02000000000000000000" charset="-122"/>
              </a:rPr>
              <a:t>2026</a:t>
            </a:r>
            <a:r>
              <a:rPr lang="zh-CN" altLang="en-US" dirty="0">
                <a:latin typeface="Heiti SC Light" panose="02000000000000000000" charset="-122"/>
                <a:ea typeface="Heiti SC Light" panose="02000000000000000000" charset="-122"/>
                <a:cs typeface="Heiti SC Light" panose="02000000000000000000" charset="-122"/>
              </a:rPr>
              <a:t>年将增长至</a:t>
            </a:r>
            <a:r>
              <a:rPr lang="en-US" altLang="zh-CN" dirty="0">
                <a:latin typeface="Heiti SC Light" panose="02000000000000000000" charset="-122"/>
                <a:ea typeface="Heiti SC Light" panose="02000000000000000000" charset="-122"/>
                <a:cs typeface="Heiti SC Light" panose="02000000000000000000" charset="-122"/>
              </a:rPr>
              <a:t>169.3</a:t>
            </a:r>
            <a:r>
              <a:rPr lang="zh-CN" altLang="en-US" dirty="0">
                <a:latin typeface="Heiti SC Light" panose="02000000000000000000" charset="-122"/>
                <a:ea typeface="Heiti SC Light" panose="02000000000000000000" charset="-122"/>
                <a:cs typeface="Heiti SC Light" panose="02000000000000000000" charset="-122"/>
              </a:rPr>
              <a:t>亿美元，并在</a:t>
            </a:r>
            <a:r>
              <a:rPr lang="en-US" altLang="zh-CN" dirty="0">
                <a:latin typeface="Heiti SC Light" panose="02000000000000000000" charset="-122"/>
                <a:ea typeface="Heiti SC Light" panose="02000000000000000000" charset="-122"/>
                <a:cs typeface="Heiti SC Light" panose="02000000000000000000" charset="-122"/>
              </a:rPr>
              <a:t>2035</a:t>
            </a:r>
            <a:r>
              <a:rPr lang="zh-CN" altLang="en-US" dirty="0">
                <a:latin typeface="Heiti SC Light" panose="02000000000000000000" charset="-122"/>
                <a:ea typeface="Heiti SC Light" panose="02000000000000000000" charset="-122"/>
                <a:cs typeface="Heiti SC Light" panose="02000000000000000000" charset="-122"/>
              </a:rPr>
              <a:t>年进一步增至约</a:t>
            </a:r>
            <a:r>
              <a:rPr lang="en-US" altLang="zh-CN" dirty="0">
                <a:latin typeface="Heiti SC Light" panose="02000000000000000000" charset="-122"/>
                <a:ea typeface="Heiti SC Light" panose="02000000000000000000" charset="-122"/>
                <a:cs typeface="Heiti SC Light" panose="02000000000000000000" charset="-122"/>
              </a:rPr>
              <a:t>380.6</a:t>
            </a:r>
            <a:r>
              <a:rPr lang="zh-CN" altLang="en-US" dirty="0">
                <a:latin typeface="Heiti SC Light" panose="02000000000000000000" charset="-122"/>
                <a:ea typeface="Heiti SC Light" panose="02000000000000000000" charset="-122"/>
                <a:cs typeface="Heiti SC Light" panose="02000000000000000000" charset="-122"/>
              </a:rPr>
              <a:t>亿美元，</a:t>
            </a:r>
            <a:r>
              <a:rPr lang="en-US" altLang="zh-CN" dirty="0">
                <a:latin typeface="Heiti SC Light" panose="02000000000000000000" charset="-122"/>
                <a:ea typeface="Heiti SC Light" panose="02000000000000000000" charset="-122"/>
                <a:cs typeface="Heiti SC Light" panose="02000000000000000000" charset="-122"/>
              </a:rPr>
              <a:t>2026–2035</a:t>
            </a:r>
            <a:r>
              <a:rPr lang="zh-CN" altLang="en-US" dirty="0">
                <a:latin typeface="Heiti SC Light" panose="02000000000000000000" charset="-122"/>
                <a:ea typeface="Heiti SC Light" panose="02000000000000000000" charset="-122"/>
                <a:cs typeface="Heiti SC Light" panose="02000000000000000000" charset="-122"/>
              </a:rPr>
              <a:t>年期间的复合年增长率（</a:t>
            </a:r>
            <a:r>
              <a:rPr lang="en-US" altLang="zh-CN" dirty="0">
                <a:latin typeface="Heiti SC Light" panose="02000000000000000000" charset="-122"/>
                <a:ea typeface="Heiti SC Light" panose="02000000000000000000" charset="-122"/>
                <a:cs typeface="Heiti SC Light" panose="02000000000000000000" charset="-122"/>
              </a:rPr>
              <a:t>CAGR</a:t>
            </a:r>
            <a:r>
              <a:rPr lang="zh-CN" altLang="en-US" dirty="0">
                <a:latin typeface="Heiti SC Light" panose="02000000000000000000" charset="-122"/>
                <a:ea typeface="Heiti SC Light" panose="02000000000000000000" charset="-122"/>
                <a:cs typeface="Heiti SC Light" panose="02000000000000000000" charset="-122"/>
              </a:rPr>
              <a:t>）为</a:t>
            </a:r>
            <a:r>
              <a:rPr lang="en-US" altLang="zh-CN" dirty="0">
                <a:latin typeface="Heiti SC Light" panose="02000000000000000000" charset="-122"/>
                <a:ea typeface="Heiti SC Light" panose="02000000000000000000" charset="-122"/>
                <a:cs typeface="Heiti SC Light" panose="02000000000000000000" charset="-122"/>
              </a:rPr>
              <a:t>9.46%</a:t>
            </a:r>
            <a:r>
              <a:rPr lang="zh-CN" altLang="en-US" dirty="0">
                <a:latin typeface="Heiti SC Light" panose="02000000000000000000" charset="-122"/>
                <a:ea typeface="Heiti SC Light" panose="02000000000000000000" charset="-122"/>
                <a:cs typeface="Heiti SC Light" panose="02000000000000000000" charset="-122"/>
              </a:rPr>
              <a:t>。</a:t>
            </a:r>
            <a:endParaRPr lang="zh-CN" altLang="en-US"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5.1"/>
          <p:cNvPicPr>
            <a:picLocks noChangeAspect="1"/>
          </p:cNvPicPr>
          <p:nvPr/>
        </p:nvPicPr>
        <p:blipFill>
          <a:blip r:embed="rId1"/>
          <a:stretch>
            <a:fillRect/>
          </a:stretch>
        </p:blipFill>
        <p:spPr>
          <a:xfrm>
            <a:off x="589915" y="2761615"/>
            <a:ext cx="5600700" cy="3150870"/>
          </a:xfrm>
          <a:prstGeom prst="rect">
            <a:avLst/>
          </a:prstGeom>
        </p:spPr>
      </p:pic>
      <p:pic>
        <p:nvPicPr>
          <p:cNvPr id="4" name="图片 3" descr="P15.2"/>
          <p:cNvPicPr>
            <a:picLocks noChangeAspect="1"/>
          </p:cNvPicPr>
          <p:nvPr/>
        </p:nvPicPr>
        <p:blipFill>
          <a:blip r:embed="rId2"/>
          <a:stretch>
            <a:fillRect/>
          </a:stretch>
        </p:blipFill>
        <p:spPr>
          <a:xfrm>
            <a:off x="6277610" y="2762250"/>
            <a:ext cx="5601335" cy="315087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p:cNvSpPr txBox="1"/>
          <p:nvPr/>
        </p:nvSpPr>
        <p:spPr>
          <a:xfrm>
            <a:off x="4655820" y="266700"/>
            <a:ext cx="7125970" cy="40195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电机类型</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6"/>
          <p:cNvPicPr>
            <a:picLocks noChangeAspect="1"/>
          </p:cNvPicPr>
          <p:nvPr/>
        </p:nvPicPr>
        <p:blipFill>
          <a:blip r:embed="rId1"/>
          <a:stretch>
            <a:fillRect/>
          </a:stretch>
        </p:blipFill>
        <p:spPr>
          <a:xfrm>
            <a:off x="2170430" y="1107440"/>
            <a:ext cx="7604125" cy="564578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p:cNvSpPr txBox="1"/>
          <p:nvPr/>
        </p:nvSpPr>
        <p:spPr>
          <a:xfrm>
            <a:off x="4655820" y="230505"/>
            <a:ext cx="7106285" cy="55499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全球牵引电机需求</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3" name="图片 2" descr="P17"/>
          <p:cNvPicPr>
            <a:picLocks noChangeAspect="1"/>
          </p:cNvPicPr>
          <p:nvPr/>
        </p:nvPicPr>
        <p:blipFill>
          <a:blip r:embed="rId1"/>
          <a:stretch>
            <a:fillRect/>
          </a:stretch>
        </p:blipFill>
        <p:spPr>
          <a:xfrm>
            <a:off x="989965" y="1449070"/>
            <a:ext cx="10212070" cy="487045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Skupina 9"/>
          <p:cNvGrpSpPr/>
          <p:nvPr/>
        </p:nvGrpSpPr>
        <p:grpSpPr>
          <a:xfrm>
            <a:off x="4481266" y="1033343"/>
            <a:ext cx="7390131" cy="5612129"/>
            <a:chOff x="5004424" y="1799884"/>
            <a:chExt cx="4995801" cy="3793854"/>
          </a:xfrm>
        </p:grpSpPr>
        <p:pic>
          <p:nvPicPr>
            <p:cNvPr id="2" name="Slika 1"/>
            <p:cNvPicPr>
              <a:picLocks noChangeAspect="1"/>
            </p:cNvPicPr>
            <p:nvPr/>
          </p:nvPicPr>
          <p:blipFill>
            <a:blip r:embed="rId1" cstate="print"/>
            <a:stretch>
              <a:fillRect/>
            </a:stretch>
          </p:blipFill>
          <p:spPr>
            <a:xfrm>
              <a:off x="5004424" y="1799884"/>
              <a:ext cx="2183149" cy="743991"/>
            </a:xfrm>
            <a:prstGeom prst="rect">
              <a:avLst/>
            </a:prstGeom>
          </p:spPr>
        </p:pic>
        <p:sp>
          <p:nvSpPr>
            <p:cNvPr id="3" name="PoljeZBesedilom 2"/>
            <p:cNvSpPr txBox="1"/>
            <p:nvPr/>
          </p:nvSpPr>
          <p:spPr bwMode="auto">
            <a:xfrm>
              <a:off x="5004424" y="2976073"/>
              <a:ext cx="4995801" cy="2617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noAutofit/>
            </a:bodyPr>
            <a:lstStyle/>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永磁材料需求</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永磁材料产量</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永磁电机市场预测</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永磁材料应用结构与趋势</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产业链分析</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关键原材料法案及行业现状</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公司简介</a:t>
              </a:r>
              <a:endParaRPr lang="en-US" sz="20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algn="ctr"/>
              <a:endParaRPr lang="sl-SI" sz="2400" i="0" baseline="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algn="l"/>
              <a:r>
                <a:rPr lang="en-US" altLang="sl-SI"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                   </a:t>
              </a:r>
              <a:r>
                <a:rPr lang="sl-SI"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2026</a:t>
              </a:r>
              <a:r>
                <a:rPr lang="zh-CN" altLang="sl-SI"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年</a:t>
              </a:r>
              <a:r>
                <a:rPr lang="en-US" altLang="zh-CN"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5</a:t>
              </a:r>
              <a:r>
                <a:rPr lang="zh-CN" altLang="en-US"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月</a:t>
              </a:r>
              <a:endParaRPr lang="zh-CN" altLang="en-US"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p:txBody>
        </p:sp>
      </p:grpSp>
      <p:sp>
        <p:nvSpPr>
          <p:cNvPr id="5" name="Šestkotnik 4"/>
          <p:cNvSpPr/>
          <p:nvPr/>
        </p:nvSpPr>
        <p:spPr>
          <a:xfrm>
            <a:off x="8768322" y="4855388"/>
            <a:ext cx="3769292" cy="324939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 name="Šestkotnik 5"/>
          <p:cNvSpPr/>
          <p:nvPr/>
        </p:nvSpPr>
        <p:spPr>
          <a:xfrm>
            <a:off x="-1249906" y="1939398"/>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 name="Šestkotnik 6"/>
          <p:cNvSpPr/>
          <p:nvPr/>
        </p:nvSpPr>
        <p:spPr>
          <a:xfrm>
            <a:off x="759869" y="853188"/>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 name="Šestkotnik 7"/>
          <p:cNvSpPr/>
          <p:nvPr/>
        </p:nvSpPr>
        <p:spPr>
          <a:xfrm>
            <a:off x="-1249906" y="-233022"/>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Šestkotnik 10"/>
          <p:cNvSpPr/>
          <p:nvPr/>
        </p:nvSpPr>
        <p:spPr>
          <a:xfrm>
            <a:off x="-1249906" y="4099931"/>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 name="PoljeZBesedilom 3"/>
          <p:cNvSpPr txBox="1"/>
          <p:nvPr/>
        </p:nvSpPr>
        <p:spPr>
          <a:xfrm>
            <a:off x="-166428" y="6480083"/>
            <a:ext cx="2033647" cy="369332"/>
          </a:xfrm>
          <a:prstGeom prst="rect">
            <a:avLst/>
          </a:prstGeom>
          <a:noFill/>
        </p:spPr>
        <p:txBody>
          <a:bodyPr wrap="square" rtlCol="0">
            <a:spAutoFit/>
          </a:bodyPr>
          <a:lstStyle/>
          <a:p>
            <a:pPr algn="ctr"/>
            <a:r>
              <a:rPr lang="sl-SI" dirty="0">
                <a:solidFill>
                  <a:schemeClr val="bg1">
                    <a:lumMod val="85000"/>
                  </a:schemeClr>
                </a:solidFill>
              </a:rPr>
              <a:t>CONFIDENTIAL</a:t>
            </a:r>
            <a:endParaRPr lang="sl-SI" dirty="0">
              <a:solidFill>
                <a:schemeClr val="bg1">
                  <a:lumMod val="85000"/>
                </a:schemeClr>
              </a:solidFill>
            </a:endParaRPr>
          </a:p>
        </p:txBody>
      </p:sp>
      <p:sp>
        <p:nvSpPr>
          <p:cNvPr id="9" name="文本框 8"/>
          <p:cNvSpPr txBox="1"/>
          <p:nvPr/>
        </p:nvSpPr>
        <p:spPr>
          <a:xfrm>
            <a:off x="3221355" y="2133600"/>
            <a:ext cx="5635625" cy="368300"/>
          </a:xfrm>
          <a:prstGeom prst="rect">
            <a:avLst/>
          </a:prstGeom>
          <a:noFill/>
        </p:spPr>
        <p:txBody>
          <a:bodyPr wrap="square" rtlCol="0">
            <a:spAutoFit/>
          </a:bodyPr>
          <a:p>
            <a:pPr algn="ctr"/>
            <a:r>
              <a:rPr lang="zh-CN" altLang="en-US">
                <a:solidFill>
                  <a:srgbClr val="EE1D23"/>
                </a:solidFill>
                <a:latin typeface="黑体" panose="02010609060101010101" charset="-122"/>
                <a:ea typeface="黑体" panose="02010609060101010101" charset="-122"/>
              </a:rPr>
              <a:t>斯洛文尼亚道迈尔机电股份有限公司</a:t>
            </a:r>
            <a:endParaRPr lang="zh-CN" altLang="en-US">
              <a:solidFill>
                <a:srgbClr val="EE1D23"/>
              </a:solidFill>
              <a:latin typeface="黑体" panose="02010609060101010101" charset="-122"/>
              <a:ea typeface="黑体" panose="02010609060101010101"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p:cNvSpPr txBox="1"/>
          <p:nvPr/>
        </p:nvSpPr>
        <p:spPr>
          <a:xfrm>
            <a:off x="4655820" y="252095"/>
            <a:ext cx="7125970" cy="53340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欧洲牵引电机需求</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8"/>
          <p:cNvPicPr>
            <a:picLocks noChangeAspect="1"/>
          </p:cNvPicPr>
          <p:nvPr/>
        </p:nvPicPr>
        <p:blipFill>
          <a:blip r:embed="rId1"/>
          <a:stretch>
            <a:fillRect/>
          </a:stretch>
        </p:blipFill>
        <p:spPr>
          <a:xfrm>
            <a:off x="1041400" y="1431290"/>
            <a:ext cx="10274935" cy="4980305"/>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a:br>
            <a:br>
              <a:rPr lang="sl-SI" sz="1400"/>
            </a:br>
            <a:endParaRPr lang="sl-SI" sz="1400" dirty="0"/>
          </a:p>
        </p:txBody>
      </p:sp>
      <p:sp>
        <p:nvSpPr>
          <p:cNvPr id="8" name="TextBox 15"/>
          <p:cNvSpPr txBox="1"/>
          <p:nvPr/>
        </p:nvSpPr>
        <p:spPr>
          <a:xfrm>
            <a:off x="4655820" y="252095"/>
            <a:ext cx="7115810" cy="53340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电机发展趋势</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3" name="TextBox 2"/>
          <p:cNvSpPr txBox="1"/>
          <p:nvPr/>
        </p:nvSpPr>
        <p:spPr>
          <a:xfrm>
            <a:off x="558165" y="1465580"/>
            <a:ext cx="11346180" cy="4386580"/>
          </a:xfrm>
          <a:prstGeom prst="rect">
            <a:avLst/>
          </a:prstGeom>
          <a:noFill/>
        </p:spPr>
        <p:txBody>
          <a:bodyPr wrap="square">
            <a:spAutoFit/>
          </a:bodyPr>
          <a:lstStyle/>
          <a:p>
            <a:pPr algn="l">
              <a:lnSpc>
                <a:spcPts val="1575"/>
              </a:lnSpc>
              <a:buNone/>
            </a:pPr>
            <a:r>
              <a:rPr lang="zh-CN" altLang="en-US" sz="1600" b="1" i="1" dirty="0">
                <a:solidFill>
                  <a:srgbClr val="313233"/>
                </a:solidFill>
                <a:effectLst/>
                <a:latin typeface="Heiti SC Medium" panose="02000000000000000000" charset="-122"/>
                <a:ea typeface="Heiti SC Medium" panose="02000000000000000000" charset="-122"/>
                <a:cs typeface="Roboto Black" panose="02000000000000000000" pitchFamily="2" charset="0"/>
              </a:rPr>
              <a:t>稀土减量与重稀土去除</a:t>
            </a:r>
            <a:endParaRPr lang="zh-CN" altLang="en-US" sz="1600" b="0" i="1"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endParaRPr lang="sl-SI"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zh-CN" altLang="en-US" sz="1400" b="0" i="0" dirty="0">
                <a:solidFill>
                  <a:srgbClr val="313233"/>
                </a:solidFill>
                <a:effectLst/>
                <a:latin typeface="Heiti SC Light" panose="02000000000000000000" charset="-122"/>
                <a:ea typeface="Heiti SC Light" panose="02000000000000000000" charset="-122"/>
                <a:cs typeface="Heiti SC Light" panose="02000000000000000000" charset="-122"/>
              </a:rPr>
              <a:t>降低稀土用量的一种渐进路径，是通过设计优化提升电机的功率密度和效率。例如，更高转速的电机在相同功率输出下可以做得更小（尽管存在其他权衡），从而减少整体材料消耗。总体来看，随着市场规模扩大，行业正朝着更高功率密度和更高集成度的电驱系统发展，但稀土用量的下降通常在“数十个百分点”的量级，而非减半或更大幅度。</a:t>
            </a:r>
            <a:endParaRPr lang="zh-CN" altLang="en-US" sz="1400" b="0" i="0" dirty="0">
              <a:solidFill>
                <a:srgbClr val="313233"/>
              </a:solidFill>
              <a:effectLst/>
              <a:latin typeface="Heiti SC Light" panose="02000000000000000000" charset="-122"/>
              <a:ea typeface="Heiti SC Light" panose="02000000000000000000" charset="-122"/>
              <a:cs typeface="Heiti SC Light" panose="02000000000000000000" charset="-122"/>
            </a:endParaRPr>
          </a:p>
          <a:p>
            <a:pPr algn="l">
              <a:lnSpc>
                <a:spcPts val="1575"/>
              </a:lnSpc>
              <a:buNone/>
            </a:pPr>
            <a:endParaRPr lang="sl-SI" sz="1400" dirty="0">
              <a:solidFill>
                <a:srgbClr val="313233"/>
              </a:solidFill>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zh-CN" altLang="en-US" sz="1400" b="0" i="0" dirty="0">
                <a:solidFill>
                  <a:srgbClr val="313233"/>
                </a:solidFill>
                <a:effectLst/>
                <a:latin typeface="Heiti SC Light" panose="02000000000000000000" charset="-122"/>
                <a:ea typeface="Heiti SC Light" panose="02000000000000000000" charset="-122"/>
                <a:cs typeface="Heiti SC Light" panose="02000000000000000000" charset="-122"/>
              </a:rPr>
              <a:t>在设计层面，另一种方案是采用</a:t>
            </a:r>
            <a:r>
              <a:rPr lang="en-US" altLang="zh-CN" sz="1400" b="0" i="0" dirty="0">
                <a:solidFill>
                  <a:srgbClr val="313233"/>
                </a:solidFill>
                <a:effectLst/>
                <a:latin typeface="Heiti SC Light" panose="02000000000000000000" charset="-122"/>
                <a:ea typeface="Heiti SC Light" panose="02000000000000000000" charset="-122"/>
                <a:cs typeface="Heiti SC Light" panose="02000000000000000000" charset="-122"/>
              </a:rPr>
              <a:t>Halbach</a:t>
            </a:r>
            <a:r>
              <a:rPr lang="zh-CN" altLang="en-US" sz="1400" b="0" i="0" dirty="0">
                <a:solidFill>
                  <a:srgbClr val="313233"/>
                </a:solidFill>
                <a:effectLst/>
                <a:latin typeface="Heiti SC Light" panose="02000000000000000000" charset="-122"/>
                <a:ea typeface="Heiti SC Light" panose="02000000000000000000" charset="-122"/>
                <a:cs typeface="Heiti SC Light" panose="02000000000000000000" charset="-122"/>
              </a:rPr>
              <a:t>阵列电机（通过优化磁场分布，以更少或更弱的磁体实现更高性能）。</a:t>
            </a:r>
            <a:endParaRPr lang="zh-CN" altLang="en-US" sz="1400" b="0" i="0" dirty="0">
              <a:solidFill>
                <a:srgbClr val="313233"/>
              </a:solidFill>
              <a:effectLst/>
              <a:latin typeface="Heiti SC Light" panose="02000000000000000000" charset="-122"/>
              <a:ea typeface="Heiti SC Light" panose="02000000000000000000" charset="-122"/>
              <a:cs typeface="Heiti SC Light" panose="02000000000000000000" charset="-122"/>
            </a:endParaRPr>
          </a:p>
          <a:p>
            <a:pPr algn="l">
              <a:lnSpc>
                <a:spcPts val="1575"/>
              </a:lnSpc>
              <a:buNone/>
            </a:pPr>
            <a:r>
              <a:rPr 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rPr>
              <a:t> </a:t>
            </a:r>
            <a:endParaRPr 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endParaRPr>
          </a:p>
          <a:p>
            <a:pPr algn="l">
              <a:lnSpc>
                <a:spcPts val="1575"/>
              </a:lnSpc>
              <a:buNone/>
            </a:pPr>
            <a:r>
              <a:rPr lang="zh-CN" altLang="en-US" sz="1400" b="0" i="0" dirty="0">
                <a:solidFill>
                  <a:srgbClr val="313233"/>
                </a:solidFill>
                <a:effectLst/>
                <a:latin typeface="Heiti SC Light" panose="02000000000000000000" charset="-122"/>
                <a:ea typeface="Heiti SC Light" panose="02000000000000000000" charset="-122"/>
                <a:cs typeface="Roboto Black" panose="02000000000000000000" pitchFamily="2" charset="0"/>
              </a:rPr>
              <a:t>包括</a:t>
            </a:r>
            <a:r>
              <a:rPr lang="zh-CN" altLang="en-GB" sz="1400" dirty="0">
                <a:solidFill>
                  <a:srgbClr val="003355"/>
                </a:solidFill>
                <a:effectLst/>
                <a:latin typeface="Heiti SC Light" panose="02000000000000000000" charset="-122"/>
                <a:ea typeface="Heiti SC Light" panose="02000000000000000000" charset="-122"/>
                <a:cs typeface="Heiti SC Light" panose="02000000000000000000" charset="-122"/>
                <a:sym typeface="+mn-ea"/>
                <a:hlinkClick r:id="rId1"/>
              </a:rPr>
              <a:t>丰田</a:t>
            </a:r>
            <a:r>
              <a:rPr lang="en-US" altLang="zh-CN" sz="1400" dirty="0">
                <a:solidFill>
                  <a:srgbClr val="003355"/>
                </a:solidFill>
                <a:effectLst/>
                <a:latin typeface="Heiti SC Light" panose="02000000000000000000" charset="-122"/>
                <a:ea typeface="Heiti SC Light" panose="02000000000000000000" charset="-122"/>
                <a:cs typeface="Heiti SC Light" panose="02000000000000000000" charset="-122"/>
                <a:sym typeface="+mn-ea"/>
                <a:hlinkClick r:id="rId1"/>
              </a:rPr>
              <a:t>（</a:t>
            </a:r>
            <a:r>
              <a:rPr lang="en-GB" sz="1400" b="0" i="0" u="none" strike="noStrike" dirty="0">
                <a:solidFill>
                  <a:srgbClr val="003355"/>
                </a:solidFill>
                <a:effectLst/>
                <a:latin typeface="Heiti SC Light" panose="02000000000000000000" charset="-122"/>
                <a:ea typeface="Heiti SC Light" panose="02000000000000000000" charset="-122"/>
                <a:cs typeface="Heiti SC Light" panose="02000000000000000000" charset="-122"/>
                <a:hlinkClick r:id="rId1"/>
              </a:rPr>
              <a:t>Toyota</a:t>
            </a:r>
            <a:r>
              <a:rPr lang="en-US" altLang="en-GB" sz="1400" b="0" i="0" u="none" strike="noStrike" dirty="0">
                <a:solidFill>
                  <a:srgbClr val="003355"/>
                </a:solidFill>
                <a:effectLst/>
                <a:latin typeface="Heiti SC Light" panose="02000000000000000000" charset="-122"/>
                <a:ea typeface="Heiti SC Light" panose="02000000000000000000" charset="-122"/>
                <a:cs typeface="Heiti SC Light" panose="02000000000000000000" charset="-122"/>
                <a:hlinkClick r:id="rId1"/>
              </a:rPr>
              <a:t>）</a:t>
            </a:r>
            <a:r>
              <a:rPr 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rPr>
              <a:t>,</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r>
              <a:rPr lang="zh-CN" altLang="en-GB" sz="1400" dirty="0">
                <a:solidFill>
                  <a:srgbClr val="003355"/>
                </a:solidFill>
                <a:effectLst/>
                <a:latin typeface="Heiti SC Light" panose="02000000000000000000" charset="-122"/>
                <a:ea typeface="Heiti SC Light" panose="02000000000000000000" charset="-122"/>
                <a:cs typeface="Heiti SC Light" panose="02000000000000000000" charset="-122"/>
                <a:sym typeface="+mn-ea"/>
                <a:hlinkClick r:id="rId2"/>
              </a:rPr>
              <a:t>尼桑</a:t>
            </a:r>
            <a:r>
              <a:rPr lang="en-US" altLang="zh-CN" sz="1400" dirty="0">
                <a:solidFill>
                  <a:srgbClr val="003355"/>
                </a:solidFill>
                <a:effectLst/>
                <a:latin typeface="Heiti SC Light" panose="02000000000000000000" charset="-122"/>
                <a:ea typeface="Heiti SC Light" panose="02000000000000000000" charset="-122"/>
                <a:cs typeface="Heiti SC Light" panose="02000000000000000000" charset="-122"/>
                <a:sym typeface="+mn-ea"/>
                <a:hlinkClick r:id="rId2"/>
              </a:rPr>
              <a:t>（</a:t>
            </a:r>
            <a:r>
              <a:rPr lang="en-GB" sz="1400" b="0" i="0" u="none" strike="noStrike" dirty="0">
                <a:solidFill>
                  <a:srgbClr val="003355"/>
                </a:solidFill>
                <a:effectLst/>
                <a:latin typeface="Heiti SC Light" panose="02000000000000000000" charset="-122"/>
                <a:ea typeface="Heiti SC Light" panose="02000000000000000000" charset="-122"/>
                <a:cs typeface="Heiti SC Light" panose="02000000000000000000" charset="-122"/>
                <a:hlinkClick r:id="rId2"/>
              </a:rPr>
              <a:t>Nissan</a:t>
            </a:r>
            <a:r>
              <a:rPr lang="en-US" altLang="en-GB" sz="1400" b="0" i="0" u="none" strike="noStrike" dirty="0">
                <a:solidFill>
                  <a:srgbClr val="003355"/>
                </a:solidFill>
                <a:effectLst/>
                <a:latin typeface="Heiti SC Light" panose="02000000000000000000" charset="-122"/>
                <a:ea typeface="Heiti SC Light" panose="02000000000000000000" charset="-122"/>
                <a:cs typeface="Heiti SC Light" panose="02000000000000000000" charset="-122"/>
                <a:hlinkClick r:id="rId2"/>
              </a:rPr>
              <a:t>）</a:t>
            </a:r>
            <a:r>
              <a:rPr 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rPr>
              <a:t>, </a:t>
            </a:r>
            <a:r>
              <a:rPr lang="zh-CN" alt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rPr>
              <a:t>和</a:t>
            </a:r>
            <a:r>
              <a:rPr 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rPr>
              <a:t> </a:t>
            </a:r>
            <a:r>
              <a:rPr lang="zh-CN" altLang="en-GB" sz="1400" dirty="0">
                <a:solidFill>
                  <a:srgbClr val="003355"/>
                </a:solidFill>
                <a:effectLst/>
                <a:latin typeface="Heiti SC Light" panose="02000000000000000000" charset="-122"/>
                <a:ea typeface="Heiti SC Light" panose="02000000000000000000" charset="-122"/>
                <a:cs typeface="Heiti SC Light" panose="02000000000000000000" charset="-122"/>
                <a:sym typeface="+mn-ea"/>
                <a:hlinkClick r:id="rId3"/>
              </a:rPr>
              <a:t>本田</a:t>
            </a:r>
            <a:r>
              <a:rPr lang="en-US" altLang="zh-CN" sz="1400" dirty="0">
                <a:solidFill>
                  <a:srgbClr val="003355"/>
                </a:solidFill>
                <a:effectLst/>
                <a:latin typeface="Heiti SC Light" panose="02000000000000000000" charset="-122"/>
                <a:ea typeface="Heiti SC Light" panose="02000000000000000000" charset="-122"/>
                <a:cs typeface="Heiti SC Light" panose="02000000000000000000" charset="-122"/>
                <a:sym typeface="+mn-ea"/>
                <a:hlinkClick r:id="rId3"/>
              </a:rPr>
              <a:t>（</a:t>
            </a:r>
            <a:r>
              <a:rPr lang="en-GB" sz="1400" b="0" i="0" u="none" strike="noStrike" dirty="0">
                <a:solidFill>
                  <a:srgbClr val="003355"/>
                </a:solidFill>
                <a:effectLst/>
                <a:latin typeface="Heiti SC Light" panose="02000000000000000000" charset="-122"/>
                <a:ea typeface="Heiti SC Light" panose="02000000000000000000" charset="-122"/>
                <a:cs typeface="Heiti SC Light" panose="02000000000000000000" charset="-122"/>
                <a:hlinkClick r:id="rId3"/>
              </a:rPr>
              <a:t>Honda</a:t>
            </a:r>
            <a:r>
              <a:rPr lang="en-US" altLang="en-GB" sz="1400" b="0" i="0" u="none" strike="noStrike" dirty="0">
                <a:solidFill>
                  <a:srgbClr val="003355"/>
                </a:solidFill>
                <a:effectLst/>
                <a:latin typeface="Heiti SC Light" panose="02000000000000000000" charset="-122"/>
                <a:ea typeface="Heiti SC Light" panose="02000000000000000000" charset="-122"/>
                <a:cs typeface="Heiti SC Light" panose="02000000000000000000" charset="-122"/>
                <a:hlinkClick r:id="rId3"/>
              </a:rPr>
              <a:t>）</a:t>
            </a: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r>
              <a:rPr lang="zh-CN" altLang="en-US" sz="1400" b="0" i="0" dirty="0">
                <a:solidFill>
                  <a:srgbClr val="313233"/>
                </a:solidFill>
                <a:effectLst/>
                <a:latin typeface="Heiti SC Light" panose="02000000000000000000" charset="-122"/>
                <a:ea typeface="Heiti SC Light" panose="02000000000000000000" charset="-122"/>
                <a:cs typeface="Roboto Black" panose="02000000000000000000" pitchFamily="2" charset="0"/>
              </a:rPr>
              <a:t>在内的日本车企，历史上都曾宣布减少电机磁体中的重稀土含量。这主要通过材料工程实现，例如优化晶粒结构或严格控制杂质含量。</a:t>
            </a:r>
            <a:endParaRPr lang="zh-CN" altLang="en-US" sz="1400" b="0" i="0" dirty="0">
              <a:solidFill>
                <a:srgbClr val="313233"/>
              </a:solidFill>
              <a:effectLst/>
              <a:latin typeface="Heiti SC Light" panose="02000000000000000000" charset="-122"/>
              <a:ea typeface="Heiti SC Light" panose="02000000000000000000" charset="-122"/>
              <a:cs typeface="Roboto Black" panose="02000000000000000000" pitchFamily="2" charset="0"/>
            </a:endParaRP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endPar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zh-CN" altLang="en-US" sz="1400" b="0" i="0" dirty="0">
                <a:solidFill>
                  <a:srgbClr val="313233"/>
                </a:solidFill>
                <a:effectLst/>
                <a:latin typeface="Heiti SC Light" panose="02000000000000000000" charset="-122"/>
                <a:ea typeface="Heiti SC Light" panose="02000000000000000000" charset="-122"/>
                <a:cs typeface="Roboto Black" panose="02000000000000000000" pitchFamily="2" charset="0"/>
              </a:rPr>
              <a:t>由于重稀土的主要作用是在高温下防止退磁，因此，更高效的热管理系统同样有助于减少对重稀土的依赖。近年来，制造商越来越多地采用对电机关键部件的直接油冷方案。不过，热管理系统的设计必须十分谨慎，因为稀土磁体一旦发生退磁是不可逆的。</a:t>
            </a:r>
            <a:endParaRPr lang="zh-CN" altLang="en-US" sz="1400" b="0" i="0" dirty="0">
              <a:solidFill>
                <a:srgbClr val="313233"/>
              </a:solidFill>
              <a:effectLst/>
              <a:latin typeface="Heiti SC Light" panose="02000000000000000000" charset="-122"/>
              <a:ea typeface="Heiti SC Light" panose="02000000000000000000" charset="-122"/>
              <a:cs typeface="Roboto Black" panose="02000000000000000000" pitchFamily="2" charset="0"/>
            </a:endParaRPr>
          </a:p>
          <a:p>
            <a:pPr indent="0" algn="l" fontAlgn="auto">
              <a:lnSpc>
                <a:spcPts val="1575"/>
              </a:lnSpc>
              <a:buNone/>
            </a:pPr>
            <a:endParaRPr lang="en-GB" sz="16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pPr algn="l">
              <a:lnSpc>
                <a:spcPts val="1575"/>
              </a:lnSpc>
              <a:buNone/>
            </a:pPr>
            <a:r>
              <a:rPr lang="zh-CN" altLang="en-US" sz="1600" b="1" i="1" dirty="0">
                <a:solidFill>
                  <a:srgbClr val="313233"/>
                </a:solidFill>
                <a:effectLst/>
                <a:latin typeface="Heiti SC Medium" panose="02000000000000000000" charset="-122"/>
                <a:ea typeface="Heiti SC Medium" panose="02000000000000000000" charset="-122"/>
                <a:cs typeface="Roboto Black" panose="02000000000000000000" pitchFamily="2" charset="0"/>
              </a:rPr>
              <a:t>无磁电机设计</a:t>
            </a:r>
            <a:endParaRPr lang="zh-CN" altLang="en-US" sz="1600" b="1" i="1" dirty="0">
              <a:solidFill>
                <a:srgbClr val="313233"/>
              </a:solidFill>
              <a:effectLst/>
              <a:latin typeface="Heiti SC Medium" panose="02000000000000000000" charset="-122"/>
              <a:ea typeface="Heiti SC Medium" panose="02000000000000000000" charset="-122"/>
              <a:cs typeface="Roboto Black" panose="02000000000000000000" pitchFamily="2" charset="0"/>
            </a:endParaRPr>
          </a:p>
          <a:p>
            <a:pPr algn="l">
              <a:lnSpc>
                <a:spcPts val="1575"/>
              </a:lnSpc>
              <a:buNone/>
            </a:pPr>
            <a:r>
              <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rPr>
              <a:t> </a:t>
            </a:r>
            <a:endParaRPr lang="en-GB" sz="1400" b="0" i="0" dirty="0">
              <a:solidFill>
                <a:srgbClr val="313233"/>
              </a:solidFill>
              <a:effectLst/>
              <a:latin typeface="Roboto Black" panose="02000000000000000000" pitchFamily="2" charset="0"/>
              <a:ea typeface="Roboto Black" panose="02000000000000000000" pitchFamily="2" charset="0"/>
              <a:cs typeface="Roboto Black" panose="02000000000000000000" pitchFamily="2" charset="0"/>
            </a:endParaRPr>
          </a:p>
          <a:p>
            <a:r>
              <a:rPr lang="zh-CN" altLang="en-US" sz="1400" dirty="0">
                <a:solidFill>
                  <a:srgbClr val="313233"/>
                </a:solidFill>
                <a:latin typeface="Heiti SC Light" panose="02000000000000000000" charset="-122"/>
                <a:ea typeface="Heiti SC Light" panose="02000000000000000000" charset="-122"/>
                <a:cs typeface="Heiti SC Light" panose="02000000000000000000" charset="-122"/>
              </a:rPr>
              <a:t>另一种已经具备商业可行性的替代方案是外励磁同步电机（</a:t>
            </a:r>
            <a:r>
              <a:rPr lang="en-US" altLang="zh-CN" sz="1400" dirty="0">
                <a:solidFill>
                  <a:srgbClr val="313233"/>
                </a:solidFill>
                <a:latin typeface="Heiti SC Light" panose="02000000000000000000" charset="-122"/>
                <a:ea typeface="Heiti SC Light" panose="02000000000000000000" charset="-122"/>
                <a:cs typeface="Heiti SC Light" panose="02000000000000000000" charset="-122"/>
              </a:rPr>
              <a:t>EESM）。</a:t>
            </a:r>
            <a:r>
              <a:rPr lang="zh-CN" altLang="en-US" sz="1400" dirty="0">
                <a:solidFill>
                  <a:srgbClr val="313233"/>
                </a:solidFill>
                <a:latin typeface="Heiti SC Light" panose="02000000000000000000" charset="-122"/>
                <a:ea typeface="Heiti SC Light" panose="02000000000000000000" charset="-122"/>
                <a:cs typeface="Heiti SC Light" panose="02000000000000000000" charset="-122"/>
              </a:rPr>
              <a:t>该技术已被</a:t>
            </a:r>
            <a:r>
              <a:rPr lang="zh-CN" altLang="en-US"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4"/>
              </a:rPr>
              <a:t>雷诺</a:t>
            </a:r>
            <a:r>
              <a:rPr lang="en-US" altLang="zh-CN"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4"/>
              </a:rPr>
              <a:t>（</a:t>
            </a:r>
            <a:r>
              <a:rPr lang="en-GB"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4"/>
              </a:rPr>
              <a:t>Renault</a:t>
            </a:r>
            <a:r>
              <a:rPr lang="en-US" altLang="en-GB"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4"/>
              </a:rPr>
              <a:t>）</a:t>
            </a:r>
            <a:r>
              <a:rPr lang="en-GB" sz="1400" dirty="0">
                <a:solidFill>
                  <a:srgbClr val="313233"/>
                </a:solidFill>
                <a:effectLst/>
                <a:latin typeface="Heiti SC Light" panose="02000000000000000000" charset="-122"/>
                <a:ea typeface="Heiti SC Light" panose="02000000000000000000" charset="-122"/>
                <a:cs typeface="Roboto Black" panose="02000000000000000000" pitchFamily="2" charset="0"/>
                <a:sym typeface="+mn-ea"/>
              </a:rPr>
              <a:t>, </a:t>
            </a:r>
            <a:r>
              <a:rPr lang="zh-CN" altLang="en-GB"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5"/>
              </a:rPr>
              <a:t>宝马</a:t>
            </a:r>
            <a:r>
              <a:rPr lang="en-US" altLang="zh-CN"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5"/>
              </a:rPr>
              <a:t>（</a:t>
            </a:r>
            <a:r>
              <a:rPr lang="en-GB"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5"/>
              </a:rPr>
              <a:t>BMW</a:t>
            </a:r>
            <a:r>
              <a:rPr lang="en-US" altLang="en-GB" sz="1400" dirty="0">
                <a:solidFill>
                  <a:srgbClr val="003355"/>
                </a:solidFill>
                <a:effectLst/>
                <a:latin typeface="Heiti SC Light" panose="02000000000000000000" charset="-122"/>
                <a:ea typeface="Heiti SC Light" panose="02000000000000000000" charset="-122"/>
                <a:cs typeface="Roboto Black" panose="02000000000000000000" pitchFamily="2" charset="0"/>
                <a:sym typeface="+mn-ea"/>
                <a:hlinkClick r:id="rId5"/>
              </a:rPr>
              <a:t>）</a:t>
            </a:r>
            <a:r>
              <a:rPr lang="en-GB" sz="1400" dirty="0">
                <a:solidFill>
                  <a:srgbClr val="313233"/>
                </a:solidFill>
                <a:effectLst/>
                <a:latin typeface="Heiti SC Light" panose="02000000000000000000" charset="-122"/>
                <a:ea typeface="Heiti SC Light" panose="02000000000000000000" charset="-122"/>
                <a:cs typeface="Roboto Black" panose="02000000000000000000" pitchFamily="2" charset="0"/>
                <a:sym typeface="+mn-ea"/>
              </a:rPr>
              <a:t>,</a:t>
            </a:r>
            <a:r>
              <a:rPr lang="zh-CN" altLang="en-US" sz="1400" dirty="0">
                <a:solidFill>
                  <a:srgbClr val="313233"/>
                </a:solidFill>
                <a:latin typeface="Heiti SC Light" panose="02000000000000000000" charset="-122"/>
                <a:ea typeface="Heiti SC Light" panose="02000000000000000000" charset="-122"/>
                <a:cs typeface="Heiti SC Light" panose="02000000000000000000" charset="-122"/>
              </a:rPr>
              <a:t>和尼桑应用于部分电动车型。该设计在转子上采用铜电磁体，而非稀土永磁体，但同时也增加了为转子绕组供电的复杂性。</a:t>
            </a:r>
            <a:endParaRPr lang="zh-CN" altLang="en-US" sz="1400" dirty="0">
              <a:solidFill>
                <a:srgbClr val="313233"/>
              </a:solidFill>
              <a:latin typeface="Heiti SC Light" panose="02000000000000000000" charset="-122"/>
              <a:ea typeface="Heiti SC Light" panose="02000000000000000000" charset="-122"/>
              <a:cs typeface="Heiti SC Light" panose="02000000000000000000" charset="-122"/>
            </a:endParaRPr>
          </a:p>
          <a:p>
            <a:endParaRPr lang="en-US" altLang="zh-CN" sz="1400" dirty="0">
              <a:solidFill>
                <a:srgbClr val="313233"/>
              </a:solidFill>
              <a:latin typeface="Heiti SC Light" panose="02000000000000000000" charset="-122"/>
              <a:ea typeface="Heiti SC Light" panose="02000000000000000000" charset="-122"/>
              <a:cs typeface="Heiti SC Light" panose="02000000000000000000" charset="-122"/>
            </a:endParaRPr>
          </a:p>
          <a:p>
            <a:r>
              <a:rPr lang="zh-CN" altLang="en-US" sz="1400" dirty="0">
                <a:solidFill>
                  <a:srgbClr val="313233"/>
                </a:solidFill>
                <a:latin typeface="Heiti SC Light" panose="02000000000000000000" charset="-122"/>
                <a:ea typeface="Heiti SC Light" panose="02000000000000000000" charset="-122"/>
                <a:cs typeface="Heiti SC Light" panose="02000000000000000000" charset="-122"/>
              </a:rPr>
              <a:t>其他无永磁体方案，如同步磁阻电机、开关磁阻电机和感应电机，各自都有优缺点，但在性能和效率方面，仍难以全面匹敌稀土永磁电机。</a:t>
            </a:r>
            <a:endParaRPr lang="zh-CN" altLang="en-US" sz="1400" dirty="0">
              <a:solidFill>
                <a:srgbClr val="313233"/>
              </a:solidFill>
              <a:latin typeface="Heiti SC Light" panose="02000000000000000000" charset="-122"/>
              <a:ea typeface="Heiti SC Light" panose="02000000000000000000" charset="-122"/>
              <a:cs typeface="Heiti SC Light" panose="02000000000000000000" charset="-122"/>
            </a:endParaRPr>
          </a:p>
          <a:p>
            <a:pPr algn="l">
              <a:lnSpc>
                <a:spcPts val="1575"/>
              </a:lnSpc>
              <a:buNone/>
            </a:pPr>
            <a:endParaRPr lang="en-GB" sz="1400" b="0" i="0" dirty="0">
              <a:solidFill>
                <a:srgbClr val="313233"/>
              </a:solidFill>
              <a:effectLst/>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03200"/>
            <a:ext cx="8114030" cy="62865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汽车与电机</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0"/>
          <p:cNvPicPr>
            <a:picLocks noChangeAspect="1"/>
          </p:cNvPicPr>
          <p:nvPr/>
        </p:nvPicPr>
        <p:blipFill>
          <a:blip r:embed="rId1"/>
          <a:stretch>
            <a:fillRect/>
          </a:stretch>
        </p:blipFill>
        <p:spPr>
          <a:xfrm>
            <a:off x="1621155" y="1101090"/>
            <a:ext cx="9185910" cy="55149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07010"/>
            <a:ext cx="8142605" cy="55816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风电装机容量</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440580" y="1157504"/>
            <a:ext cx="9434582" cy="1076325"/>
          </a:xfrm>
          <a:prstGeom prst="rect">
            <a:avLst/>
          </a:prstGeom>
          <a:noFill/>
        </p:spPr>
        <p:txBody>
          <a:bodyPr wrap="square">
            <a:spAutoFit/>
          </a:bodyPr>
          <a:lstStyle/>
          <a:p>
            <a:pPr algn="just"/>
            <a:r>
              <a:rPr lang="zh-CN" altLang="en-US" sz="1600" dirty="0">
                <a:latin typeface="Heiti SC Light" panose="02000000000000000000" charset="-122"/>
                <a:ea typeface="Heiti SC Light" panose="02000000000000000000" charset="-122"/>
                <a:cs typeface="Heiti SC Light" panose="02000000000000000000" charset="-122"/>
              </a:rPr>
              <a:t>全球风能理事会（</a:t>
            </a:r>
            <a:r>
              <a:rPr lang="en-US" altLang="zh-CN" sz="1600" dirty="0">
                <a:latin typeface="Heiti SC Light" panose="02000000000000000000" charset="-122"/>
                <a:ea typeface="Heiti SC Light" panose="02000000000000000000" charset="-122"/>
                <a:cs typeface="Heiti SC Light" panose="02000000000000000000" charset="-122"/>
              </a:rPr>
              <a:t>GWEC）</a:t>
            </a:r>
            <a:r>
              <a:rPr lang="zh-CN" altLang="en-US" sz="1600" dirty="0">
                <a:latin typeface="Heiti SC Light" panose="02000000000000000000" charset="-122"/>
                <a:ea typeface="Heiti SC Light" panose="02000000000000000000" charset="-122"/>
                <a:cs typeface="Heiti SC Light" panose="02000000000000000000" charset="-122"/>
              </a:rPr>
              <a:t>最新数据显示，2025年全球风电新增装机容量创下历史新高，这主要得益于亚洲市场的加速增长。印度去年新增装机容量达6.3</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，创下国家历史新纪录；欧洲新增装机容量达22.5</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，较2024年增加5</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。在美国，新增装机容量超过7</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；中国则突破100</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，其中截至11月底已完成89</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装机。总体来看，2025年全球风电新增装机规模突破150</a:t>
            </a:r>
            <a:r>
              <a:rPr lang="en-US" altLang="zh-CN" sz="1600" dirty="0">
                <a:latin typeface="Heiti SC Light" panose="02000000000000000000" charset="-122"/>
                <a:ea typeface="Heiti SC Light" panose="02000000000000000000" charset="-122"/>
                <a:cs typeface="Heiti SC Light" panose="02000000000000000000" charset="-122"/>
              </a:rPr>
              <a:t>GW</a:t>
            </a:r>
            <a:r>
              <a:rPr lang="zh-CN" altLang="en-US" sz="1600" dirty="0">
                <a:latin typeface="Heiti SC Light" panose="02000000000000000000" charset="-122"/>
                <a:ea typeface="Heiti SC Light" panose="02000000000000000000" charset="-122"/>
                <a:cs typeface="Heiti SC Light" panose="02000000000000000000" charset="-122"/>
              </a:rPr>
              <a:t>。</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1"/>
          <p:cNvPicPr>
            <a:picLocks noChangeAspect="1"/>
          </p:cNvPicPr>
          <p:nvPr/>
        </p:nvPicPr>
        <p:blipFill>
          <a:blip r:embed="rId1"/>
          <a:stretch>
            <a:fillRect/>
          </a:stretch>
        </p:blipFill>
        <p:spPr>
          <a:xfrm>
            <a:off x="297815" y="2233295"/>
            <a:ext cx="11478895" cy="441198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932045" y="278765"/>
            <a:ext cx="6830695" cy="460375"/>
          </a:xfrm>
          <a:prstGeom prst="rect">
            <a:avLst/>
          </a:prstGeom>
          <a:noFill/>
        </p:spPr>
        <p:txBody>
          <a:bodyPr wrap="square" rtlCol="0" anchor="ctr">
            <a:sp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风力发电机市场</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5" name="TextBox 4"/>
          <p:cNvSpPr txBox="1"/>
          <p:nvPr/>
        </p:nvSpPr>
        <p:spPr>
          <a:xfrm>
            <a:off x="615315" y="1306830"/>
            <a:ext cx="10655935" cy="583565"/>
          </a:xfrm>
          <a:prstGeom prst="rect">
            <a:avLst/>
          </a:prstGeom>
          <a:noFill/>
        </p:spPr>
        <p:txBody>
          <a:bodyPr wrap="square">
            <a:spAutoFit/>
          </a:bodyPr>
          <a:lstStyle/>
          <a:p>
            <a:pPr algn="just"/>
            <a:r>
              <a:rPr lang="zh-CN" altLang="en-US" sz="1600" b="0" i="0" dirty="0">
                <a:solidFill>
                  <a:srgbClr val="212529"/>
                </a:solidFill>
                <a:effectLst/>
                <a:latin typeface="Heiti SC Light" panose="02000000000000000000" charset="-122"/>
                <a:ea typeface="Heiti SC Light" panose="02000000000000000000" charset="-122"/>
                <a:cs typeface="Heiti SC Light" panose="02000000000000000000" charset="-122"/>
              </a:rPr>
              <a:t>风力涡轮机市场在2025年的规模为1618.3亿美元。预计在2026年至2035年的预测期内，全球风力涡轮机市场将以7.69%的复合年增长率（</a:t>
            </a:r>
            <a:r>
              <a:rPr lang="en-US" altLang="zh-CN" sz="1600" b="0" i="0" dirty="0">
                <a:solidFill>
                  <a:srgbClr val="212529"/>
                </a:solidFill>
                <a:effectLst/>
                <a:latin typeface="Heiti SC Light" panose="02000000000000000000" charset="-122"/>
                <a:ea typeface="Heiti SC Light" panose="02000000000000000000" charset="-122"/>
                <a:cs typeface="Heiti SC Light" panose="02000000000000000000" charset="-122"/>
              </a:rPr>
              <a:t>CAGR）</a:t>
            </a:r>
            <a:r>
              <a:rPr lang="zh-CN" altLang="en-US" sz="1600" b="0" i="0" dirty="0">
                <a:solidFill>
                  <a:srgbClr val="212529"/>
                </a:solidFill>
                <a:effectLst/>
                <a:latin typeface="Heiti SC Light" panose="02000000000000000000" charset="-122"/>
                <a:ea typeface="Heiti SC Light" panose="02000000000000000000" charset="-122"/>
                <a:cs typeface="Heiti SC Light" panose="02000000000000000000" charset="-122"/>
              </a:rPr>
              <a:t>持续增长。</a:t>
            </a:r>
            <a:endParaRPr lang="zh-CN" altLang="en-US" sz="1600" b="0" i="0" dirty="0">
              <a:solidFill>
                <a:srgbClr val="212529"/>
              </a:solidFill>
              <a:effectLst/>
              <a:latin typeface="Heiti SC Light" panose="02000000000000000000" charset="-122"/>
              <a:ea typeface="Heiti SC Light" panose="02000000000000000000" charset="-122"/>
              <a:cs typeface="Heiti SC Light" panose="02000000000000000000" charset="-122"/>
            </a:endParaRPr>
          </a:p>
        </p:txBody>
      </p:sp>
      <p:sp>
        <p:nvSpPr>
          <p:cNvPr id="13" name="TextBox 12"/>
          <p:cNvSpPr txBox="1"/>
          <p:nvPr/>
        </p:nvSpPr>
        <p:spPr>
          <a:xfrm>
            <a:off x="615315" y="5884545"/>
            <a:ext cx="10770870" cy="695960"/>
          </a:xfrm>
          <a:prstGeom prst="rect">
            <a:avLst/>
          </a:prstGeom>
          <a:noFill/>
        </p:spPr>
        <p:txBody>
          <a:bodyPr wrap="square">
            <a:noAutofit/>
          </a:bodyPr>
          <a:lstStyle/>
          <a:p>
            <a:r>
              <a:rPr lang="zh-CN" altLang="en-US" sz="1600" b="1" dirty="0">
                <a:latin typeface="Heiti SC Medium" panose="02000000000000000000" charset="-122"/>
                <a:ea typeface="Heiti SC Medium" panose="02000000000000000000" charset="-122"/>
                <a:cs typeface="Heiti SC Medium" panose="02000000000000000000" charset="-122"/>
              </a:rPr>
              <a:t>2025年5月，</a:t>
            </a:r>
            <a:r>
              <a:rPr lang="zh-CN" altLang="en-US" sz="1600" dirty="0">
                <a:latin typeface="Heiti SC Light" panose="02000000000000000000" charset="-122"/>
                <a:ea typeface="Heiti SC Light" panose="02000000000000000000" charset="-122"/>
                <a:cs typeface="Heiti SC Light" panose="02000000000000000000" charset="-122"/>
              </a:rPr>
              <a:t>中国发布全球最大的海上风力涡轮机，轮毂高度达185米，相当于一座63层高的摩天大楼。这台单机容量达26兆瓦（</a:t>
            </a:r>
            <a:r>
              <a:rPr lang="en-US" altLang="zh-CN" sz="1600" dirty="0">
                <a:latin typeface="Heiti SC Light" panose="02000000000000000000" charset="-122"/>
                <a:ea typeface="Heiti SC Light" panose="02000000000000000000" charset="-122"/>
                <a:cs typeface="Heiti SC Light" panose="02000000000000000000" charset="-122"/>
              </a:rPr>
              <a:t>MW）</a:t>
            </a:r>
            <a:r>
              <a:rPr lang="zh-CN" altLang="en-US" sz="1600" dirty="0">
                <a:latin typeface="Heiti SC Light" panose="02000000000000000000" charset="-122"/>
                <a:ea typeface="Heiti SC Light" panose="02000000000000000000" charset="-122"/>
                <a:cs typeface="Heiti SC Light" panose="02000000000000000000" charset="-122"/>
              </a:rPr>
              <a:t>的机组，理论上每年可发电约1亿千瓦时（</a:t>
            </a:r>
            <a:r>
              <a:rPr lang="en-US" altLang="zh-CN" sz="1600" dirty="0">
                <a:latin typeface="Heiti SC Light" panose="02000000000000000000" charset="-122"/>
                <a:ea typeface="Heiti SC Light" panose="02000000000000000000" charset="-122"/>
                <a:cs typeface="Heiti SC Light" panose="02000000000000000000" charset="-122"/>
              </a:rPr>
              <a:t>kWh）</a:t>
            </a:r>
            <a:r>
              <a:rPr lang="zh-CN" altLang="en-US" sz="1600" dirty="0">
                <a:latin typeface="Heiti SC Light" panose="02000000000000000000" charset="-122"/>
                <a:ea typeface="Heiti SC Light" panose="02000000000000000000" charset="-122"/>
                <a:cs typeface="Heiti SC Light" panose="02000000000000000000" charset="-122"/>
              </a:rPr>
              <a:t>的可再生电力。</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2" name="TextBox 1"/>
          <p:cNvSpPr txBox="1"/>
          <p:nvPr/>
        </p:nvSpPr>
        <p:spPr>
          <a:xfrm>
            <a:off x="7540625" y="2790825"/>
            <a:ext cx="3730625" cy="2061210"/>
          </a:xfrm>
          <a:prstGeom prst="rect">
            <a:avLst/>
          </a:prstGeom>
          <a:noFill/>
        </p:spPr>
        <p:txBody>
          <a:bodyPr wrap="square">
            <a:spAutoFit/>
          </a:bodyPr>
          <a:lstStyle/>
          <a:p>
            <a:pPr algn="just"/>
            <a:r>
              <a:rPr lang="zh-CN" altLang="en-US" sz="1600" dirty="0">
                <a:latin typeface="Heiti SC Light" panose="02000000000000000000" charset="-122"/>
                <a:ea typeface="Heiti SC Light" panose="02000000000000000000" charset="-122"/>
                <a:cs typeface="Heiti SC Light" panose="02000000000000000000" charset="-122"/>
              </a:rPr>
              <a:t>美国特朗普政府将向一家法国公司支付10亿美元，以换取其退出两项美国海上风电租赁项目。</a:t>
            </a:r>
            <a:endParaRPr lang="zh-CN" altLang="en-US" sz="1600" dirty="0">
              <a:latin typeface="Heiti SC Light" panose="02000000000000000000" charset="-122"/>
              <a:ea typeface="Heiti SC Light" panose="02000000000000000000" charset="-122"/>
              <a:cs typeface="Heiti SC Light" panose="02000000000000000000" charset="-122"/>
            </a:endParaRPr>
          </a:p>
          <a:p>
            <a:pPr algn="just"/>
            <a:endParaRPr lang="zh-CN" altLang="en-US" sz="1600" dirty="0">
              <a:latin typeface="Heiti SC Light" panose="02000000000000000000" charset="-122"/>
              <a:ea typeface="Heiti SC Light" panose="02000000000000000000" charset="-122"/>
              <a:cs typeface="Heiti SC Light" panose="02000000000000000000" charset="-122"/>
            </a:endParaRPr>
          </a:p>
          <a:p>
            <a:pPr algn="just"/>
            <a:r>
              <a:rPr lang="zh-CN" altLang="en-US" sz="1600" dirty="0">
                <a:latin typeface="Heiti SC Light" panose="02000000000000000000" charset="-122"/>
                <a:ea typeface="Heiti SC Light" panose="02000000000000000000" charset="-122"/>
                <a:cs typeface="Heiti SC Light" panose="02000000000000000000" charset="-122"/>
              </a:rPr>
              <a:t>道达尔能源（</a:t>
            </a:r>
            <a:r>
              <a:rPr lang="en-US" altLang="zh-CN" sz="1600" dirty="0">
                <a:latin typeface="Heiti SC Light" panose="02000000000000000000" charset="-122"/>
                <a:ea typeface="Heiti SC Light" panose="02000000000000000000" charset="-122"/>
                <a:cs typeface="Heiti SC Light" panose="02000000000000000000" charset="-122"/>
              </a:rPr>
              <a:t>TotalEnergies）</a:t>
            </a:r>
            <a:r>
              <a:rPr lang="zh-CN" altLang="en-US" sz="1600" dirty="0">
                <a:latin typeface="Heiti SC Light" panose="02000000000000000000" charset="-122"/>
                <a:ea typeface="Heiti SC Light" panose="02000000000000000000" charset="-122"/>
                <a:cs typeface="Heiti SC Light" panose="02000000000000000000" charset="-122"/>
              </a:rPr>
              <a:t>已同意基本相当于退还其在北卡罗来纳州和纽约州沿海项目租约的投资款，并计划将这笔资金转而投入化石能源项目。</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3" name="文本框 2"/>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6" name="图片 5" descr="P22"/>
          <p:cNvPicPr>
            <a:picLocks noChangeAspect="1"/>
          </p:cNvPicPr>
          <p:nvPr/>
        </p:nvPicPr>
        <p:blipFill>
          <a:blip r:embed="rId1"/>
          <a:stretch>
            <a:fillRect/>
          </a:stretch>
        </p:blipFill>
        <p:spPr>
          <a:xfrm>
            <a:off x="669925" y="2061845"/>
            <a:ext cx="6411595" cy="3606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932045" y="278765"/>
            <a:ext cx="6849745" cy="460375"/>
          </a:xfrm>
          <a:prstGeom prst="rect">
            <a:avLst/>
          </a:prstGeom>
          <a:noFill/>
        </p:spPr>
        <p:txBody>
          <a:bodyPr wrap="square" rtlCol="0" anchor="ctr">
            <a:sp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欧洲风电市场及全球主要企业</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11" name="TextBox 10"/>
          <p:cNvSpPr txBox="1"/>
          <p:nvPr/>
        </p:nvSpPr>
        <p:spPr>
          <a:xfrm>
            <a:off x="683260" y="5484495"/>
            <a:ext cx="11220450" cy="1076325"/>
          </a:xfrm>
          <a:prstGeom prst="rect">
            <a:avLst/>
          </a:prstGeom>
          <a:noFill/>
        </p:spPr>
        <p:txBody>
          <a:bodyPr wrap="square">
            <a:spAutoFit/>
          </a:bodyPr>
          <a:lstStyle/>
          <a:p>
            <a:r>
              <a:rPr lang="zh-CN" altLang="en-US" sz="1600" b="0" i="0" u="none" strike="noStrike" baseline="0" dirty="0">
                <a:latin typeface="Heiti SC Light" panose="02000000000000000000" charset="-122"/>
                <a:ea typeface="Heiti SC Light" panose="02000000000000000000" charset="-122"/>
                <a:cs typeface="Heiti SC Light" panose="02000000000000000000" charset="-122"/>
              </a:rPr>
              <a:t>如果欧盟实现其既定目标，到2030年，风电将满足该地区超过三分之一的电力需求，并在本世纪中叶满足其一半的电力需求。因此，风电及欧洲风电产业已成为欧洲能源安全的核心支柱。</a:t>
            </a:r>
            <a:endParaRPr lang="zh-CN" altLang="en-US" sz="1600" b="0" i="0" u="none" strike="noStrike" baseline="0" dirty="0">
              <a:latin typeface="Heiti SC Light" panose="02000000000000000000" charset="-122"/>
              <a:ea typeface="Heiti SC Light" panose="02000000000000000000" charset="-122"/>
              <a:cs typeface="Heiti SC Light" panose="02000000000000000000" charset="-122"/>
            </a:endParaRPr>
          </a:p>
          <a:p>
            <a:endParaRPr lang="en-US" altLang="zh-CN" sz="1600" b="0" i="0" u="none" strike="noStrike" baseline="0" dirty="0">
              <a:latin typeface="Heiti SC Light" panose="02000000000000000000" charset="-122"/>
              <a:ea typeface="Heiti SC Light" panose="02000000000000000000" charset="-122"/>
              <a:cs typeface="Heiti SC Light" panose="02000000000000000000" charset="-122"/>
            </a:endParaRPr>
          </a:p>
          <a:p>
            <a:r>
              <a:rPr lang="zh-CN" altLang="en-US" sz="1600" b="0" i="0" u="none" strike="noStrike" baseline="0" dirty="0">
                <a:latin typeface="Heiti SC Light" panose="02000000000000000000" charset="-122"/>
                <a:ea typeface="Heiti SC Light" panose="02000000000000000000" charset="-122"/>
                <a:cs typeface="Heiti SC Light" panose="02000000000000000000" charset="-122"/>
              </a:rPr>
              <a:t>2024年是有记录以来首次西方风力涡轮机制造商未能跻身全球前三大风机供应商之列的年份。</a:t>
            </a:r>
            <a:endParaRPr lang="zh-CN" altLang="en-US" sz="1600" b="0" i="0" u="none" strike="noStrike" baseline="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3"/>
          <p:cNvPicPr>
            <a:picLocks noChangeAspect="1"/>
          </p:cNvPicPr>
          <p:nvPr/>
        </p:nvPicPr>
        <p:blipFill>
          <a:blip r:embed="rId1"/>
          <a:stretch>
            <a:fillRect/>
          </a:stretch>
        </p:blipFill>
        <p:spPr>
          <a:xfrm>
            <a:off x="570230" y="1103630"/>
            <a:ext cx="11374120" cy="4229735"/>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932045" y="278765"/>
            <a:ext cx="6849745" cy="460375"/>
          </a:xfrm>
          <a:prstGeom prst="rect">
            <a:avLst/>
          </a:prstGeom>
          <a:noFill/>
        </p:spPr>
        <p:txBody>
          <a:bodyPr wrap="square" rtlCol="0" anchor="ctr">
            <a:sp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分地区风机市场</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3" name="TextBox 2"/>
          <p:cNvSpPr txBox="1"/>
          <p:nvPr/>
        </p:nvSpPr>
        <p:spPr>
          <a:xfrm>
            <a:off x="1127125" y="1220470"/>
            <a:ext cx="9870440" cy="583565"/>
          </a:xfrm>
          <a:prstGeom prst="rect">
            <a:avLst/>
          </a:prstGeom>
          <a:noFill/>
        </p:spPr>
        <p:txBody>
          <a:bodyPr wrap="square">
            <a:spAutoFit/>
          </a:bodyPr>
          <a:lstStyle/>
          <a:p>
            <a:r>
              <a:rPr lang="zh-CN" altLang="en-US" sz="1600" dirty="0">
                <a:latin typeface="Heiti SC Light" panose="02000000000000000000" charset="-122"/>
                <a:ea typeface="Heiti SC Light" panose="02000000000000000000" charset="-122"/>
                <a:cs typeface="Heiti SC Light" panose="02000000000000000000" charset="-122"/>
              </a:rPr>
              <a:t>到2030年，随着风电装机容量的持续增长，越南、澳大利亚和菲律宾等国家有望逐步追赶欧洲等成熟市场。这些新兴市场普遍将可再生能源视为支撑其国内生产总值（</a:t>
            </a:r>
            <a:r>
              <a:rPr lang="en-US" altLang="zh-CN" sz="1600" dirty="0">
                <a:latin typeface="Heiti SC Light" panose="02000000000000000000" charset="-122"/>
                <a:ea typeface="Heiti SC Light" panose="02000000000000000000" charset="-122"/>
                <a:cs typeface="Heiti SC Light" panose="02000000000000000000" charset="-122"/>
              </a:rPr>
              <a:t>GDP）</a:t>
            </a:r>
            <a:r>
              <a:rPr lang="zh-CN" altLang="en-US" sz="1600" dirty="0">
                <a:latin typeface="Heiti SC Light" panose="02000000000000000000" charset="-122"/>
                <a:ea typeface="Heiti SC Light" panose="02000000000000000000" charset="-122"/>
                <a:cs typeface="Heiti SC Light" panose="02000000000000000000" charset="-122"/>
              </a:rPr>
              <a:t>增长目标的关键动力来源。</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4"/>
          <p:cNvPicPr>
            <a:picLocks noChangeAspect="1"/>
          </p:cNvPicPr>
          <p:nvPr/>
        </p:nvPicPr>
        <p:blipFill>
          <a:blip r:embed="rId1"/>
          <a:stretch>
            <a:fillRect/>
          </a:stretch>
        </p:blipFill>
        <p:spPr>
          <a:xfrm>
            <a:off x="2783840" y="2137410"/>
            <a:ext cx="6850380" cy="385318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932045" y="278765"/>
            <a:ext cx="6849110" cy="460375"/>
          </a:xfrm>
          <a:prstGeom prst="rect">
            <a:avLst/>
          </a:prstGeom>
          <a:noFill/>
        </p:spPr>
        <p:txBody>
          <a:bodyPr wrap="square" rtlCol="0" anchor="ctr">
            <a:sp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风力发电机发展趋势</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13" name="TextBox 12"/>
          <p:cNvSpPr txBox="1"/>
          <p:nvPr/>
        </p:nvSpPr>
        <p:spPr>
          <a:xfrm>
            <a:off x="675005" y="5484495"/>
            <a:ext cx="10634980" cy="583565"/>
          </a:xfrm>
          <a:prstGeom prst="rect">
            <a:avLst/>
          </a:prstGeom>
          <a:noFill/>
        </p:spPr>
        <p:txBody>
          <a:bodyPr wrap="square">
            <a:spAutoFit/>
          </a:bodyPr>
          <a:lstStyle/>
          <a:p>
            <a:r>
              <a:rPr lang="zh-CN" altLang="en-US" sz="1600" b="1" dirty="0">
                <a:latin typeface="Heiti SC Medium" panose="02000000000000000000" charset="-122"/>
                <a:ea typeface="Heiti SC Medium" panose="02000000000000000000" charset="-122"/>
                <a:cs typeface="Heiti SC Medium" panose="02000000000000000000" charset="-122"/>
              </a:rPr>
              <a:t>2025年5月，</a:t>
            </a:r>
            <a:r>
              <a:rPr lang="zh-CN" altLang="en-US" sz="1600" dirty="0">
                <a:latin typeface="Heiti SC Light" panose="02000000000000000000" charset="-122"/>
                <a:ea typeface="Heiti SC Light" panose="02000000000000000000" charset="-122"/>
                <a:cs typeface="Heiti SC Light" panose="02000000000000000000" charset="-122"/>
              </a:rPr>
              <a:t>中国发布全球最大的海上风力发电机组，其轮毂高度达185米，相当于一座63层高的摩天大楼。该单机容量为26兆瓦（</a:t>
            </a:r>
            <a:r>
              <a:rPr lang="en-US" altLang="zh-CN" sz="1600" dirty="0">
                <a:latin typeface="Heiti SC Light" panose="02000000000000000000" charset="-122"/>
                <a:ea typeface="Heiti SC Light" panose="02000000000000000000" charset="-122"/>
                <a:cs typeface="Heiti SC Light" panose="02000000000000000000" charset="-122"/>
              </a:rPr>
              <a:t>MW）</a:t>
            </a:r>
            <a:r>
              <a:rPr lang="zh-CN" altLang="en-US" sz="1600" dirty="0">
                <a:latin typeface="Heiti SC Light" panose="02000000000000000000" charset="-122"/>
                <a:ea typeface="Heiti SC Light" panose="02000000000000000000" charset="-122"/>
                <a:cs typeface="Heiti SC Light" panose="02000000000000000000" charset="-122"/>
              </a:rPr>
              <a:t>的风机，每年理论上可发电约1亿千瓦时（</a:t>
            </a:r>
            <a:r>
              <a:rPr lang="en-US" altLang="zh-CN" sz="1600" dirty="0">
                <a:latin typeface="Heiti SC Light" panose="02000000000000000000" charset="-122"/>
                <a:ea typeface="Heiti SC Light" panose="02000000000000000000" charset="-122"/>
                <a:cs typeface="Heiti SC Light" panose="02000000000000000000" charset="-122"/>
              </a:rPr>
              <a:t>kWh）</a:t>
            </a:r>
            <a:r>
              <a:rPr lang="zh-CN" altLang="en-US" sz="1600" dirty="0">
                <a:latin typeface="Heiti SC Light" panose="02000000000000000000" charset="-122"/>
                <a:ea typeface="Heiti SC Light" panose="02000000000000000000" charset="-122"/>
                <a:cs typeface="Heiti SC Light" panose="02000000000000000000" charset="-122"/>
              </a:rPr>
              <a:t>的可再生电力。</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7" name="TextBox 6"/>
          <p:cNvSpPr txBox="1"/>
          <p:nvPr/>
        </p:nvSpPr>
        <p:spPr>
          <a:xfrm>
            <a:off x="8242300" y="1142365"/>
            <a:ext cx="2861310" cy="3046095"/>
          </a:xfrm>
          <a:prstGeom prst="rect">
            <a:avLst/>
          </a:prstGeom>
          <a:noFill/>
        </p:spPr>
        <p:txBody>
          <a:bodyPr wrap="square">
            <a:spAutoFit/>
          </a:bodyPr>
          <a:lstStyle/>
          <a:p>
            <a:endPar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endParaRPr>
          </a:p>
          <a:p>
            <a:endPar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endParaRPr>
          </a:p>
          <a:p>
            <a:r>
              <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rPr>
              <a:t>同步永磁发电机（</a:t>
            </a:r>
            <a:r>
              <a:rPr lang="en-US" altLang="zh-CN"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rPr>
              <a:t>SPMG）</a:t>
            </a:r>
            <a:r>
              <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rPr>
              <a:t>具有重量更轻、体积更小的优势，因此在大型风力发电机设计中具有较强吸引力。</a:t>
            </a:r>
            <a:endPar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endParaRPr>
          </a:p>
          <a:p>
            <a:endParaRPr lang="en-US" altLang="zh-CN"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endParaRPr>
          </a:p>
          <a:p>
            <a:r>
              <a:rPr lang="en-US" altLang="zh-CN" sz="1600" b="1" i="0" u="none" strike="noStrike" baseline="0" dirty="0">
                <a:solidFill>
                  <a:schemeClr val="tx1"/>
                </a:solidFill>
                <a:latin typeface="Heiti SC Medium" panose="02000000000000000000" charset="-122"/>
                <a:ea typeface="Heiti SC Medium" panose="02000000000000000000" charset="-122"/>
                <a:cs typeface="Heiti SC Light" panose="02000000000000000000" charset="-122"/>
              </a:rPr>
              <a:t>·</a:t>
            </a:r>
            <a:r>
              <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rPr>
              <a:t>在直驱系统中使用时，由于取消了齿轮箱，不仅进一步降低了维护成本，还能进一步减轻整体重量和体积，同时提升系统效率。</a:t>
            </a:r>
            <a:endParaRPr lang="zh-CN" altLang="en-US" sz="1600" b="0" i="0" u="none" strike="noStrike" baseline="0" dirty="0">
              <a:solidFill>
                <a:schemeClr val="tx1"/>
              </a:solidFill>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6" name="图片 5" descr="P25"/>
          <p:cNvPicPr>
            <a:picLocks noChangeAspect="1"/>
          </p:cNvPicPr>
          <p:nvPr/>
        </p:nvPicPr>
        <p:blipFill>
          <a:blip r:embed="rId1"/>
          <a:stretch>
            <a:fillRect/>
          </a:stretch>
        </p:blipFill>
        <p:spPr>
          <a:xfrm>
            <a:off x="574040" y="1429385"/>
            <a:ext cx="7400925" cy="3632835"/>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1610"/>
            <a:ext cx="8172450" cy="65024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机器人</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6"/>
          <p:cNvPicPr>
            <a:picLocks noChangeAspect="1"/>
          </p:cNvPicPr>
          <p:nvPr/>
        </p:nvPicPr>
        <p:blipFill>
          <a:blip r:embed="rId1"/>
          <a:stretch>
            <a:fillRect/>
          </a:stretch>
        </p:blipFill>
        <p:spPr>
          <a:xfrm>
            <a:off x="901700" y="1195070"/>
            <a:ext cx="10547985" cy="480695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61290"/>
            <a:ext cx="8152765" cy="67056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工业机器人装机量</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7"/>
          <p:cNvPicPr>
            <a:picLocks noChangeAspect="1"/>
          </p:cNvPicPr>
          <p:nvPr/>
        </p:nvPicPr>
        <p:blipFill>
          <a:blip r:embed="rId1"/>
          <a:stretch>
            <a:fillRect/>
          </a:stretch>
        </p:blipFill>
        <p:spPr>
          <a:xfrm>
            <a:off x="1711325" y="1294765"/>
            <a:ext cx="8941435" cy="52984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 name="Skupina 9"/>
          <p:cNvGrpSpPr/>
          <p:nvPr/>
        </p:nvGrpSpPr>
        <p:grpSpPr>
          <a:xfrm>
            <a:off x="4481266" y="1033343"/>
            <a:ext cx="7390131" cy="5612129"/>
            <a:chOff x="5004424" y="1799884"/>
            <a:chExt cx="4995801" cy="3793854"/>
          </a:xfrm>
        </p:grpSpPr>
        <p:pic>
          <p:nvPicPr>
            <p:cNvPr id="2" name="Slika 1"/>
            <p:cNvPicPr>
              <a:picLocks noChangeAspect="1"/>
            </p:cNvPicPr>
            <p:nvPr/>
          </p:nvPicPr>
          <p:blipFill>
            <a:blip r:embed="rId1" cstate="print"/>
            <a:stretch>
              <a:fillRect/>
            </a:stretch>
          </p:blipFill>
          <p:spPr>
            <a:xfrm>
              <a:off x="5004424" y="1799884"/>
              <a:ext cx="2183149" cy="743991"/>
            </a:xfrm>
            <a:prstGeom prst="rect">
              <a:avLst/>
            </a:prstGeom>
          </p:spPr>
        </p:pic>
        <p:sp>
          <p:nvSpPr>
            <p:cNvPr id="3" name="PoljeZBesedilom 2"/>
            <p:cNvSpPr txBox="1"/>
            <p:nvPr/>
          </p:nvSpPr>
          <p:spPr bwMode="auto">
            <a:xfrm>
              <a:off x="5004424" y="2976073"/>
              <a:ext cx="4995801" cy="2617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noAutofit/>
            </a:bodyPr>
            <a:lstStyle/>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永磁材料需求</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永磁材料产量</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永磁电机市场预测</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永磁材料应用结构与趋势</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产业链分析</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关键原材料法案及行业现状</a:t>
              </a:r>
              <a:endPar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marL="457200" indent="-457200" algn="l">
                <a:lnSpc>
                  <a:spcPct val="110000"/>
                </a:lnSpc>
                <a:buFont typeface="Wingdings" panose="05000000000000000000" pitchFamily="2" charset="2"/>
                <a:buChar char="q"/>
              </a:pPr>
              <a:r>
                <a:rPr lang="zh-CN" altLang="en-US" sz="24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公司简介</a:t>
              </a:r>
              <a:endParaRPr lang="en-US" sz="20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algn="ctr"/>
              <a:endParaRPr lang="sl-SI" sz="2400" i="0" baseline="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a:p>
              <a:pPr algn="l"/>
              <a:r>
                <a:rPr lang="en-US" altLang="sl-SI"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                   </a:t>
              </a:r>
              <a:r>
                <a:rPr lang="sl-SI"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2026</a:t>
              </a:r>
              <a:r>
                <a:rPr lang="zh-CN" altLang="sl-SI"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年</a:t>
              </a:r>
              <a:r>
                <a:rPr lang="en-US" altLang="zh-CN"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5</a:t>
              </a:r>
              <a:r>
                <a:rPr lang="zh-CN" altLang="en-US"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月</a:t>
              </a:r>
              <a:endParaRPr lang="zh-CN" altLang="en-US" sz="1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endParaRPr>
            </a:p>
          </p:txBody>
        </p:sp>
      </p:grpSp>
      <p:sp>
        <p:nvSpPr>
          <p:cNvPr id="5" name="Šestkotnik 4"/>
          <p:cNvSpPr/>
          <p:nvPr/>
        </p:nvSpPr>
        <p:spPr>
          <a:xfrm>
            <a:off x="8768322" y="4855388"/>
            <a:ext cx="3769292" cy="3249391"/>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6" name="Šestkotnik 5"/>
          <p:cNvSpPr/>
          <p:nvPr/>
        </p:nvSpPr>
        <p:spPr>
          <a:xfrm>
            <a:off x="-1249906" y="1939398"/>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7" name="Šestkotnik 6"/>
          <p:cNvSpPr/>
          <p:nvPr/>
        </p:nvSpPr>
        <p:spPr>
          <a:xfrm>
            <a:off x="759869" y="853188"/>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8" name="Šestkotnik 7"/>
          <p:cNvSpPr/>
          <p:nvPr/>
        </p:nvSpPr>
        <p:spPr>
          <a:xfrm>
            <a:off x="-1249906" y="-233022"/>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11" name="Šestkotnik 10"/>
          <p:cNvSpPr/>
          <p:nvPr/>
        </p:nvSpPr>
        <p:spPr>
          <a:xfrm>
            <a:off x="-1249906" y="4099931"/>
            <a:ext cx="2364914" cy="2038720"/>
          </a:xfrm>
          <a:prstGeom prst="hexagon">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dirty="0"/>
          </a:p>
        </p:txBody>
      </p:sp>
      <p:sp>
        <p:nvSpPr>
          <p:cNvPr id="4" name="PoljeZBesedilom 3"/>
          <p:cNvSpPr txBox="1"/>
          <p:nvPr/>
        </p:nvSpPr>
        <p:spPr>
          <a:xfrm>
            <a:off x="-166428" y="6480083"/>
            <a:ext cx="2033647" cy="369332"/>
          </a:xfrm>
          <a:prstGeom prst="rect">
            <a:avLst/>
          </a:prstGeom>
          <a:noFill/>
        </p:spPr>
        <p:txBody>
          <a:bodyPr wrap="square" rtlCol="0">
            <a:spAutoFit/>
          </a:bodyPr>
          <a:lstStyle/>
          <a:p>
            <a:pPr algn="ctr"/>
            <a:r>
              <a:rPr lang="sl-SI" dirty="0">
                <a:solidFill>
                  <a:schemeClr val="bg1">
                    <a:lumMod val="85000"/>
                  </a:schemeClr>
                </a:solidFill>
              </a:rPr>
              <a:t>CONFIDENTIAL</a:t>
            </a:r>
            <a:endParaRPr lang="sl-SI" dirty="0">
              <a:solidFill>
                <a:schemeClr val="bg1">
                  <a:lumMod val="85000"/>
                </a:schemeClr>
              </a:solidFill>
            </a:endParaRPr>
          </a:p>
        </p:txBody>
      </p:sp>
      <p:sp>
        <p:nvSpPr>
          <p:cNvPr id="9" name="文本框 8"/>
          <p:cNvSpPr txBox="1"/>
          <p:nvPr/>
        </p:nvSpPr>
        <p:spPr>
          <a:xfrm>
            <a:off x="3221355" y="2133600"/>
            <a:ext cx="5635625" cy="368300"/>
          </a:xfrm>
          <a:prstGeom prst="rect">
            <a:avLst/>
          </a:prstGeom>
          <a:noFill/>
        </p:spPr>
        <p:txBody>
          <a:bodyPr wrap="square" rtlCol="0">
            <a:spAutoFit/>
          </a:bodyPr>
          <a:p>
            <a:pPr algn="ctr"/>
            <a:r>
              <a:rPr lang="zh-CN" altLang="en-US">
                <a:solidFill>
                  <a:srgbClr val="EE1D23"/>
                </a:solidFill>
                <a:latin typeface="黑体" panose="02010609060101010101" charset="-122"/>
                <a:ea typeface="黑体" panose="02010609060101010101" charset="-122"/>
              </a:rPr>
              <a:t>斯洛文尼亚道迈尔机电股份有限公司</a:t>
            </a:r>
            <a:endParaRPr lang="zh-CN" altLang="en-US">
              <a:solidFill>
                <a:srgbClr val="EE1D23"/>
              </a:solidFill>
              <a:latin typeface="黑体" panose="02010609060101010101" charset="-122"/>
              <a:ea typeface="黑体" panose="02010609060101010101"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39700"/>
            <a:ext cx="8152765" cy="69215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协作机器人装机量</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8"/>
          <p:cNvPicPr>
            <a:picLocks noChangeAspect="1"/>
          </p:cNvPicPr>
          <p:nvPr/>
        </p:nvPicPr>
        <p:blipFill>
          <a:blip r:embed="rId1"/>
          <a:stretch>
            <a:fillRect/>
          </a:stretch>
        </p:blipFill>
        <p:spPr>
          <a:xfrm>
            <a:off x="978535" y="1377315"/>
            <a:ext cx="10303510" cy="4441825"/>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2245"/>
            <a:ext cx="8173720" cy="64960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工业机器人分行业装机量</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29"/>
          <p:cNvPicPr>
            <a:picLocks noChangeAspect="1"/>
          </p:cNvPicPr>
          <p:nvPr/>
        </p:nvPicPr>
        <p:blipFill>
          <a:blip r:embed="rId1"/>
          <a:stretch>
            <a:fillRect/>
          </a:stretch>
        </p:blipFill>
        <p:spPr>
          <a:xfrm>
            <a:off x="1129665" y="1283970"/>
            <a:ext cx="10196830" cy="506539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71450"/>
            <a:ext cx="8163560" cy="66040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德国机器人装机量</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0"/>
          <p:cNvPicPr>
            <a:picLocks noChangeAspect="1"/>
          </p:cNvPicPr>
          <p:nvPr/>
        </p:nvPicPr>
        <p:blipFill>
          <a:blip r:embed="rId1"/>
          <a:stretch>
            <a:fillRect/>
          </a:stretch>
        </p:blipFill>
        <p:spPr>
          <a:xfrm>
            <a:off x="1728470" y="1338580"/>
            <a:ext cx="8931910" cy="527875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71450"/>
            <a:ext cx="8181975" cy="66040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工业机器人市场预测</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1"/>
          <p:cNvPicPr>
            <a:picLocks noChangeAspect="1"/>
          </p:cNvPicPr>
          <p:nvPr/>
        </p:nvPicPr>
        <p:blipFill>
          <a:blip r:embed="rId1"/>
          <a:stretch>
            <a:fillRect/>
          </a:stretch>
        </p:blipFill>
        <p:spPr>
          <a:xfrm>
            <a:off x="1515110" y="1250315"/>
            <a:ext cx="9354820" cy="542417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72085"/>
            <a:ext cx="8153400" cy="65976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服务机器人</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2"/>
          <p:cNvPicPr>
            <a:picLocks noChangeAspect="1"/>
          </p:cNvPicPr>
          <p:nvPr/>
        </p:nvPicPr>
        <p:blipFill>
          <a:blip r:embed="rId1"/>
          <a:stretch>
            <a:fillRect/>
          </a:stretch>
        </p:blipFill>
        <p:spPr>
          <a:xfrm>
            <a:off x="1525270" y="1259205"/>
            <a:ext cx="9141460" cy="517906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72085"/>
            <a:ext cx="8172450" cy="65976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应用领域</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3"/>
          <p:cNvPicPr>
            <a:picLocks noChangeAspect="1"/>
          </p:cNvPicPr>
          <p:nvPr/>
        </p:nvPicPr>
        <p:blipFill>
          <a:blip r:embed="rId1"/>
          <a:stretch>
            <a:fillRect/>
          </a:stretch>
        </p:blipFill>
        <p:spPr>
          <a:xfrm>
            <a:off x="1639570" y="1316990"/>
            <a:ext cx="8813165" cy="515112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1610"/>
            <a:ext cx="8153400" cy="65024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人形机器人</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a:blip r:embed="rId1"/>
          <a:stretch>
            <a:fillRect/>
          </a:stretch>
        </p:blipFill>
        <p:spPr>
          <a:xfrm>
            <a:off x="7818296" y="2334787"/>
            <a:ext cx="3001124" cy="3766410"/>
          </a:xfrm>
          <a:prstGeom prst="rect">
            <a:avLst/>
          </a:prstGeom>
        </p:spPr>
      </p:pic>
      <p:sp>
        <p:nvSpPr>
          <p:cNvPr id="9" name="TextBox 8"/>
          <p:cNvSpPr txBox="1"/>
          <p:nvPr/>
        </p:nvSpPr>
        <p:spPr>
          <a:xfrm>
            <a:off x="812800" y="2413635"/>
            <a:ext cx="6531610" cy="2474595"/>
          </a:xfrm>
          <a:prstGeom prst="rect">
            <a:avLst/>
          </a:prstGeom>
          <a:noFill/>
        </p:spPr>
        <p:txBody>
          <a:bodyPr wrap="square">
            <a:noAutofit/>
          </a:bodyPr>
          <a:lstStyle/>
          <a:p>
            <a:pPr marL="285750" marR="0" indent="-285750" algn="l">
              <a:buFontTx/>
              <a:buChar char="-"/>
            </a:pP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当前尚未实现大规模应用，但已</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进入批量生产准备阶段</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a:t>
            </a:r>
            <a:endPar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a:p>
            <a:pPr marL="285750" marR="0" indent="-285750" algn="l">
              <a:buFontTx/>
              <a:buChar char="-"/>
            </a:pPr>
            <a:endParaRPr lang="en-US" altLang="zh-CN"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a:p>
            <a:pPr marL="285750" marR="0" indent="-285750" algn="l">
              <a:buFontTx/>
              <a:buChar char="-"/>
            </a:pP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多年来，</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制造商</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一直在为</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研发目的</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开发</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人形机器人</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，并根据</a:t>
            </a:r>
            <a:r>
              <a:rPr lang="zh-CN" altLang="en-US" sz="1600" b="1" i="0" u="none" strike="noStrike" baseline="0" dirty="0">
                <a:solidFill>
                  <a:schemeClr val="tx1"/>
                </a:solidFill>
                <a:latin typeface="Heiti SC Medium" panose="02000000000000000000" charset="-122"/>
                <a:ea typeface="Heiti SC Medium" panose="02000000000000000000" charset="-122"/>
                <a:cs typeface="Roboto Black" panose="02000000000000000000" pitchFamily="2" charset="0"/>
              </a:rPr>
              <a:t>需求</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进行定制化生产。</a:t>
            </a:r>
            <a:endPar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a:p>
            <a:pPr marL="285750" marR="0" indent="-285750" algn="l">
              <a:buFontTx/>
              <a:buChar char="-"/>
            </a:pPr>
            <a:endParaRPr lang="en-US" altLang="zh-CN"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a:p>
            <a:pPr marL="285750" marR="0" indent="-285750" algn="l">
              <a:buFontTx/>
              <a:buChar char="-"/>
            </a:pP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市场上的</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新进入者</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主要处于</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样机</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或</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原型机</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阶段，用于初步应用测试。</a:t>
            </a:r>
            <a:endPar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a:p>
            <a:pPr marL="285750" marR="0" indent="-285750" algn="l">
              <a:buFontTx/>
              <a:buChar char="-"/>
            </a:pPr>
            <a:endParaRPr lang="en-US" altLang="zh-CN"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a:p>
            <a:pPr marL="285750" marR="0" indent="-285750" algn="l">
              <a:buFontTx/>
              <a:buChar char="-"/>
            </a:pP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人形机器人的</a:t>
            </a:r>
            <a:r>
              <a:rPr lang="zh-CN" altLang="en-US" sz="1600" b="1" i="0" u="none" strike="noStrike" baseline="0" dirty="0">
                <a:solidFill>
                  <a:srgbClr val="000000"/>
                </a:solidFill>
                <a:latin typeface="Heiti SC Medium" panose="02000000000000000000" charset="-122"/>
                <a:ea typeface="Heiti SC Medium" panose="02000000000000000000" charset="-122"/>
                <a:cs typeface="Roboto Black" panose="02000000000000000000" pitchFamily="2" charset="0"/>
              </a:rPr>
              <a:t>应用场景</a:t>
            </a:r>
            <a:r>
              <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rPr>
              <a:t>仍有待进一步明确，并需在实际应用中加以验证。</a:t>
            </a:r>
            <a:endParaRPr lang="zh-CN" altLang="en-US" sz="1600" i="0" u="none" strike="noStrike" baseline="0" dirty="0">
              <a:solidFill>
                <a:srgbClr val="000000"/>
              </a:solidFill>
              <a:latin typeface="Heiti SC Light" panose="02000000000000000000" charset="-122"/>
              <a:ea typeface="Heiti SC Light" panose="02000000000000000000" charset="-122"/>
              <a:cs typeface="Roboto Black" panose="02000000000000000000" pitchFamily="2" charset="0"/>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92405"/>
            <a:ext cx="8154035" cy="63944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供应链市场份额</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5"/>
          <p:cNvPicPr>
            <a:picLocks noChangeAspect="1"/>
          </p:cNvPicPr>
          <p:nvPr/>
        </p:nvPicPr>
        <p:blipFill>
          <a:blip r:embed="rId1"/>
          <a:stretch>
            <a:fillRect/>
          </a:stretch>
        </p:blipFill>
        <p:spPr>
          <a:xfrm>
            <a:off x="1553210" y="1271905"/>
            <a:ext cx="9432290" cy="53060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12725"/>
            <a:ext cx="8163560" cy="61912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非中国供应链</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6"/>
          <p:cNvPicPr>
            <a:picLocks noChangeAspect="1"/>
          </p:cNvPicPr>
          <p:nvPr/>
        </p:nvPicPr>
        <p:blipFill>
          <a:blip r:embed="rId1"/>
          <a:stretch>
            <a:fillRect/>
          </a:stretch>
        </p:blipFill>
        <p:spPr>
          <a:xfrm>
            <a:off x="1214755" y="1160780"/>
            <a:ext cx="9991725" cy="54229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60655"/>
            <a:ext cx="8085455" cy="67119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欧盟《关键原材料法案》</a:t>
            </a:r>
            <a:r>
              <a:rPr lang="en-US" altLang="zh-CN" sz="2400" dirty="0">
                <a:solidFill>
                  <a:schemeClr val="bg1"/>
                </a:solidFill>
                <a:latin typeface="黑体" panose="02010609060101010101" charset="-122"/>
                <a:ea typeface="黑体" panose="02010609060101010101" charset="-122"/>
                <a:cs typeface="黑体" panose="02010609060101010101" charset="-122"/>
              </a:rPr>
              <a:t>(CRMA)</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7"/>
          <p:cNvPicPr>
            <a:picLocks noChangeAspect="1"/>
          </p:cNvPicPr>
          <p:nvPr/>
        </p:nvPicPr>
        <p:blipFill>
          <a:blip r:embed="rId1"/>
          <a:stretch>
            <a:fillRect/>
          </a:stretch>
        </p:blipFill>
        <p:spPr>
          <a:xfrm>
            <a:off x="2392680" y="1085215"/>
            <a:ext cx="7273290" cy="577278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5"/>
          <p:cNvSpPr txBox="1"/>
          <p:nvPr/>
        </p:nvSpPr>
        <p:spPr>
          <a:xfrm>
            <a:off x="4552315" y="264795"/>
            <a:ext cx="7209790" cy="423545"/>
          </a:xfrm>
          <a:prstGeom prst="rect">
            <a:avLst/>
          </a:prstGeom>
          <a:noFill/>
        </p:spPr>
        <p:txBody>
          <a:bodyPr wrap="square" rtlCol="0" anchor="ctr">
            <a:noAutofit/>
          </a:bodyPr>
          <a:lstStyle/>
          <a:p>
            <a:pPr algn="r"/>
            <a:r>
              <a:rPr lang="zh-CN" altLang="en-US" sz="2400" b="0" i="0" dirty="0">
                <a:solidFill>
                  <a:schemeClr val="bg1"/>
                </a:solidFill>
                <a:effectLst/>
                <a:latin typeface="黑体" panose="02010609060101010101" charset="-122"/>
                <a:ea typeface="黑体" panose="02010609060101010101" charset="-122"/>
                <a:cs typeface="黑体" panose="02010609060101010101" charset="-122"/>
              </a:rPr>
              <a:t>按行业与区域划分的永磁材料需求</a:t>
            </a:r>
            <a:endParaRPr lang="ko-KR" altLang="en-US" sz="2400" dirty="0">
              <a:solidFill>
                <a:schemeClr val="bg1"/>
              </a:solidFill>
              <a:latin typeface="黑体" panose="02010609060101010101" charset="-122"/>
              <a:ea typeface="黑体" panose="02010609060101010101" charset="-122"/>
              <a:cs typeface="黑体" panose="02010609060101010101" charset="-122"/>
            </a:endParaRPr>
          </a:p>
        </p:txBody>
      </p:sp>
      <p:pic>
        <p:nvPicPr>
          <p:cNvPr id="4" name="Picture 3"/>
          <p:cNvPicPr>
            <a:picLocks noChangeAspect="1"/>
          </p:cNvPicPr>
          <p:nvPr/>
        </p:nvPicPr>
        <p:blipFill>
          <a:blip r:embed="rId1"/>
          <a:stretch>
            <a:fillRect/>
          </a:stretch>
        </p:blipFill>
        <p:spPr>
          <a:xfrm>
            <a:off x="7107365" y="1139107"/>
            <a:ext cx="3339224" cy="5472617"/>
          </a:xfrm>
          <a:prstGeom prst="rect">
            <a:avLst/>
          </a:prstGeom>
        </p:spPr>
      </p:pic>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1"/>
          <p:cNvPicPr>
            <a:picLocks noChangeAspect="1"/>
          </p:cNvPicPr>
          <p:nvPr/>
        </p:nvPicPr>
        <p:blipFill>
          <a:blip r:embed="rId2"/>
          <a:stretch>
            <a:fillRect/>
          </a:stretch>
        </p:blipFill>
        <p:spPr>
          <a:xfrm>
            <a:off x="583565" y="1040130"/>
            <a:ext cx="10533380" cy="5704205"/>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71450"/>
            <a:ext cx="8162290" cy="66040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《关键原材料法案》现状</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8"/>
          <p:cNvPicPr>
            <a:picLocks noChangeAspect="1"/>
          </p:cNvPicPr>
          <p:nvPr/>
        </p:nvPicPr>
        <p:blipFill>
          <a:blip r:embed="rId1"/>
          <a:stretch>
            <a:fillRect/>
          </a:stretch>
        </p:blipFill>
        <p:spPr>
          <a:xfrm>
            <a:off x="3796030" y="1083310"/>
            <a:ext cx="4961890" cy="5671185"/>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03200"/>
            <a:ext cx="8142605" cy="62865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《关键原材料法案》</a:t>
            </a:r>
            <a:r>
              <a:rPr lang="en-US" altLang="zh-CN" sz="2400" dirty="0">
                <a:solidFill>
                  <a:schemeClr val="bg1"/>
                </a:solidFill>
                <a:latin typeface="黑体" panose="02010609060101010101" charset="-122"/>
                <a:ea typeface="黑体" panose="02010609060101010101" charset="-122"/>
                <a:cs typeface="黑体" panose="02010609060101010101" charset="-122"/>
              </a:rPr>
              <a:t>—— </a:t>
            </a:r>
            <a:r>
              <a:rPr lang="zh-CN" altLang="en-US" sz="2400" dirty="0">
                <a:solidFill>
                  <a:schemeClr val="bg1"/>
                </a:solidFill>
                <a:latin typeface="黑体" panose="02010609060101010101" charset="-122"/>
                <a:ea typeface="黑体" panose="02010609060101010101" charset="-122"/>
                <a:cs typeface="黑体" panose="02010609060101010101" charset="-122"/>
              </a:rPr>
              <a:t>采矿</a:t>
            </a:r>
            <a:endParaRPr lang="zh-CN"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205865" y="4324350"/>
            <a:ext cx="10213340" cy="2306955"/>
          </a:xfrm>
          <a:prstGeom prst="rect">
            <a:avLst/>
          </a:prstGeom>
          <a:noFill/>
        </p:spPr>
        <p:txBody>
          <a:bodyPr wrap="square">
            <a:spAutoFit/>
          </a:bodyPr>
          <a:lstStyle/>
          <a:p>
            <a:r>
              <a:rPr lang="zh-CN" altLang="en-US" sz="1600" dirty="0">
                <a:latin typeface="Heiti SC Light" panose="02000000000000000000" charset="-122"/>
                <a:ea typeface="Heiti SC Light" panose="02000000000000000000" charset="-122"/>
                <a:cs typeface="Heiti SC Light" panose="02000000000000000000" charset="-122"/>
              </a:rPr>
              <a:t>根据《关键原材料法案》（</a:t>
            </a:r>
            <a:r>
              <a:rPr lang="en-US" altLang="zh-CN" sz="1600" dirty="0">
                <a:latin typeface="Heiti SC Light" panose="02000000000000000000" charset="-122"/>
                <a:ea typeface="Heiti SC Light" panose="02000000000000000000" charset="-122"/>
                <a:cs typeface="Heiti SC Light" panose="02000000000000000000" charset="-122"/>
              </a:rPr>
              <a:t>CRMA），</a:t>
            </a:r>
            <a:r>
              <a:rPr lang="zh-CN" altLang="en-US" sz="1600" dirty="0">
                <a:latin typeface="Heiti SC Light" panose="02000000000000000000" charset="-122"/>
                <a:ea typeface="Heiti SC Light" panose="02000000000000000000" charset="-122"/>
                <a:cs typeface="Heiti SC Light" panose="02000000000000000000" charset="-122"/>
              </a:rPr>
              <a:t>到2030年，欧盟用于磁体生产的稀土氧化物国内需求将接近每年5,500吨，其中仅约10%需要在欧盟境内开采。</a:t>
            </a:r>
            <a:endParaRPr lang="zh-CN" altLang="en-US" sz="1600" dirty="0">
              <a:latin typeface="Heiti SC Light" panose="02000000000000000000" charset="-122"/>
              <a:ea typeface="Heiti SC Light" panose="02000000000000000000" charset="-122"/>
              <a:cs typeface="Heiti SC Light" panose="02000000000000000000" charset="-122"/>
            </a:endParaRPr>
          </a:p>
          <a:p>
            <a:endParaRPr lang="en-US" altLang="zh-CN" sz="1600" dirty="0">
              <a:latin typeface="Heiti SC Light" panose="02000000000000000000" charset="-122"/>
              <a:ea typeface="Heiti SC Light" panose="02000000000000000000" charset="-122"/>
              <a:cs typeface="Heiti SC Light" panose="02000000000000000000" charset="-122"/>
            </a:endParaRPr>
          </a:p>
          <a:p>
            <a:r>
              <a:rPr lang="zh-CN" altLang="en-US" sz="1600" dirty="0">
                <a:latin typeface="Heiti SC Light" panose="02000000000000000000" charset="-122"/>
                <a:ea typeface="Heiti SC Light" panose="02000000000000000000" charset="-122"/>
                <a:cs typeface="Heiti SC Light" panose="02000000000000000000" charset="-122"/>
              </a:rPr>
              <a:t>欧盟境内拥有数量不断增加的潜在稀土资源和处于较高级开发阶段的项目，包括瑞典的</a:t>
            </a:r>
            <a:r>
              <a:rPr lang="en-US" altLang="zh-CN" sz="1600" dirty="0">
                <a:latin typeface="Heiti SC Light" panose="02000000000000000000" charset="-122"/>
                <a:ea typeface="Heiti SC Light" panose="02000000000000000000" charset="-122"/>
                <a:cs typeface="Heiti SC Light" panose="02000000000000000000" charset="-122"/>
              </a:rPr>
              <a:t>Kiruna（</a:t>
            </a:r>
            <a:r>
              <a:rPr lang="zh-CN" altLang="en-US" sz="1600" dirty="0">
                <a:latin typeface="Heiti SC Light" panose="02000000000000000000" charset="-122"/>
                <a:ea typeface="Heiti SC Light" panose="02000000000000000000" charset="-122"/>
                <a:cs typeface="Heiti SC Light" panose="02000000000000000000" charset="-122"/>
              </a:rPr>
              <a:t>由</a:t>
            </a:r>
            <a:r>
              <a:rPr lang="en-US" altLang="zh-CN" sz="1600" dirty="0">
                <a:latin typeface="Heiti SC Light" panose="02000000000000000000" charset="-122"/>
                <a:ea typeface="Heiti SC Light" panose="02000000000000000000" charset="-122"/>
                <a:cs typeface="Heiti SC Light" panose="02000000000000000000" charset="-122"/>
              </a:rPr>
              <a:t>LKAB</a:t>
            </a:r>
            <a:r>
              <a:rPr lang="zh-CN" altLang="en-US" sz="1600" dirty="0">
                <a:latin typeface="Heiti SC Light" panose="02000000000000000000" charset="-122"/>
                <a:ea typeface="Heiti SC Light" panose="02000000000000000000" charset="-122"/>
                <a:cs typeface="Heiti SC Light" panose="02000000000000000000" charset="-122"/>
              </a:rPr>
              <a:t>推进，或可利用尾矿资源）和</a:t>
            </a:r>
            <a:r>
              <a:rPr lang="en-US" altLang="zh-CN" sz="1600" dirty="0">
                <a:latin typeface="Heiti SC Light" panose="02000000000000000000" charset="-122"/>
                <a:ea typeface="Heiti SC Light" panose="02000000000000000000" charset="-122"/>
                <a:cs typeface="Heiti SC Light" panose="02000000000000000000" charset="-122"/>
              </a:rPr>
              <a:t>Norra K</a:t>
            </a:r>
            <a:r>
              <a:rPr lang="en-US" altLang="en-US" sz="1600" dirty="0">
                <a:latin typeface="Heiti SC Light" panose="02000000000000000000" charset="-122"/>
                <a:ea typeface="Heiti SC Light" panose="02000000000000000000" charset="-122"/>
                <a:cs typeface="Heiti SC Light" panose="02000000000000000000" charset="-122"/>
              </a:rPr>
              <a:t>ä</a:t>
            </a:r>
            <a:r>
              <a:rPr lang="en-US" altLang="zh-CN" sz="1600" dirty="0">
                <a:latin typeface="Heiti SC Light" panose="02000000000000000000" charset="-122"/>
                <a:ea typeface="Heiti SC Light" panose="02000000000000000000" charset="-122"/>
                <a:cs typeface="Heiti SC Light" panose="02000000000000000000" charset="-122"/>
              </a:rPr>
              <a:t>rr、</a:t>
            </a:r>
            <a:r>
              <a:rPr lang="zh-CN" altLang="en-US" sz="1600" dirty="0">
                <a:latin typeface="Heiti SC Light" panose="02000000000000000000" charset="-122"/>
                <a:ea typeface="Heiti SC Light" panose="02000000000000000000" charset="-122"/>
                <a:cs typeface="Heiti SC Light" panose="02000000000000000000" charset="-122"/>
              </a:rPr>
              <a:t>格陵兰的</a:t>
            </a:r>
            <a:r>
              <a:rPr lang="en-US" altLang="zh-CN" sz="1600" dirty="0">
                <a:latin typeface="Heiti SC Light" panose="02000000000000000000" charset="-122"/>
                <a:ea typeface="Heiti SC Light" panose="02000000000000000000" charset="-122"/>
                <a:cs typeface="Heiti SC Light" panose="02000000000000000000" charset="-122"/>
              </a:rPr>
              <a:t>Kvanefjeld（</a:t>
            </a:r>
            <a:r>
              <a:rPr lang="zh-CN" altLang="en-US" sz="1600" dirty="0">
                <a:latin typeface="Heiti SC Light" panose="02000000000000000000" charset="-122"/>
                <a:ea typeface="Heiti SC Light" panose="02000000000000000000" charset="-122"/>
                <a:cs typeface="Heiti SC Light" panose="02000000000000000000" charset="-122"/>
              </a:rPr>
              <a:t>受2021年铀开采禁令影响）、芬兰的</a:t>
            </a:r>
            <a:r>
              <a:rPr lang="en-US" altLang="zh-CN" sz="1600" dirty="0">
                <a:latin typeface="Heiti SC Light" panose="02000000000000000000" charset="-122"/>
                <a:ea typeface="Heiti SC Light" panose="02000000000000000000" charset="-122"/>
                <a:cs typeface="Heiti SC Light" panose="02000000000000000000" charset="-122"/>
              </a:rPr>
              <a:t>Sokli，</a:t>
            </a:r>
            <a:r>
              <a:rPr lang="zh-CN" altLang="en-US" sz="1600" dirty="0">
                <a:latin typeface="Heiti SC Light" panose="02000000000000000000" charset="-122"/>
                <a:ea typeface="Heiti SC Light" panose="02000000000000000000" charset="-122"/>
                <a:cs typeface="Heiti SC Light" panose="02000000000000000000" charset="-122"/>
              </a:rPr>
              <a:t>以及挪威的</a:t>
            </a:r>
            <a:r>
              <a:rPr lang="en-US" altLang="zh-CN" sz="1600" dirty="0">
                <a:latin typeface="Heiti SC Light" panose="02000000000000000000" charset="-122"/>
                <a:ea typeface="Heiti SC Light" panose="02000000000000000000" charset="-122"/>
                <a:cs typeface="Heiti SC Light" panose="02000000000000000000" charset="-122"/>
              </a:rPr>
              <a:t>Fen</a:t>
            </a:r>
            <a:r>
              <a:rPr lang="zh-CN" altLang="en-US" sz="1600" dirty="0">
                <a:latin typeface="Heiti SC Light" panose="02000000000000000000" charset="-122"/>
                <a:ea typeface="Heiti SC Light" panose="02000000000000000000" charset="-122"/>
                <a:cs typeface="Heiti SC Light" panose="02000000000000000000" charset="-122"/>
              </a:rPr>
              <a:t>和西班牙的相关项目。其中，瑞典南部的</a:t>
            </a:r>
            <a:r>
              <a:rPr lang="en-US" altLang="zh-CN" sz="1600" dirty="0">
                <a:latin typeface="Heiti SC Light" panose="02000000000000000000" charset="-122"/>
                <a:ea typeface="Heiti SC Light" panose="02000000000000000000" charset="-122"/>
                <a:cs typeface="Heiti SC Light" panose="02000000000000000000" charset="-122"/>
              </a:rPr>
              <a:t>Norra K</a:t>
            </a:r>
            <a:r>
              <a:rPr lang="en-US" altLang="en-US" sz="1600" dirty="0">
                <a:latin typeface="Heiti SC Light" panose="02000000000000000000" charset="-122"/>
                <a:ea typeface="Heiti SC Light" panose="02000000000000000000" charset="-122"/>
                <a:cs typeface="Heiti SC Light" panose="02000000000000000000" charset="-122"/>
              </a:rPr>
              <a:t>ä</a:t>
            </a:r>
            <a:r>
              <a:rPr lang="en-US" altLang="zh-CN" sz="1600" dirty="0">
                <a:latin typeface="Heiti SC Light" panose="02000000000000000000" charset="-122"/>
                <a:ea typeface="Heiti SC Light" panose="02000000000000000000" charset="-122"/>
                <a:cs typeface="Heiti SC Light" panose="02000000000000000000" charset="-122"/>
              </a:rPr>
              <a:t>rr</a:t>
            </a:r>
            <a:r>
              <a:rPr lang="zh-CN" altLang="en-US" sz="1600" dirty="0">
                <a:latin typeface="Heiti SC Light" panose="02000000000000000000" charset="-122"/>
                <a:ea typeface="Heiti SC Light" panose="02000000000000000000" charset="-122"/>
                <a:cs typeface="Heiti SC Light" panose="02000000000000000000" charset="-122"/>
              </a:rPr>
              <a:t>富含镱、铽和镝等重稀土元素。自2025年以来，该项目已启动采矿许可申请程序，有望成为欧洲首个投产的稀土矿之一。</a:t>
            </a:r>
            <a:endParaRPr lang="zh-CN" altLang="en-US" sz="1600" dirty="0">
              <a:latin typeface="Heiti SC Light" panose="02000000000000000000" charset="-122"/>
              <a:ea typeface="Heiti SC Light" panose="02000000000000000000" charset="-122"/>
              <a:cs typeface="Heiti SC Light" panose="02000000000000000000" charset="-122"/>
            </a:endParaRPr>
          </a:p>
          <a:p>
            <a:endParaRPr lang="en-US" altLang="zh-CN" sz="1600" dirty="0">
              <a:latin typeface="Heiti SC Light" panose="02000000000000000000" charset="-122"/>
              <a:ea typeface="Heiti SC Light" panose="02000000000000000000" charset="-122"/>
              <a:cs typeface="Heiti SC Light" panose="02000000000000000000" charset="-122"/>
            </a:endParaRPr>
          </a:p>
          <a:p>
            <a:r>
              <a:rPr lang="zh-CN" altLang="en-US" sz="1600" dirty="0">
                <a:latin typeface="Heiti SC Light" panose="02000000000000000000" charset="-122"/>
                <a:ea typeface="Heiti SC Light" panose="02000000000000000000" charset="-122"/>
                <a:cs typeface="Heiti SC Light" panose="02000000000000000000" charset="-122"/>
              </a:rPr>
              <a:t>总体来看，在欧盟范围内，一个采矿项目从开发到投产通常需要10至15年，最长可能达到20年。</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7" name="图片 6" descr="P39"/>
          <p:cNvPicPr>
            <a:picLocks noChangeAspect="1"/>
          </p:cNvPicPr>
          <p:nvPr/>
        </p:nvPicPr>
        <p:blipFill>
          <a:blip r:embed="rId1"/>
          <a:stretch>
            <a:fillRect/>
          </a:stretch>
        </p:blipFill>
        <p:spPr>
          <a:xfrm>
            <a:off x="1205230" y="1071880"/>
            <a:ext cx="9890760" cy="3251835"/>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1610"/>
            <a:ext cx="8172450" cy="65024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《关键原材料法案》</a:t>
            </a:r>
            <a:r>
              <a:rPr lang="en-US" altLang="zh-CN" sz="2400" dirty="0">
                <a:solidFill>
                  <a:schemeClr val="bg1"/>
                </a:solidFill>
                <a:latin typeface="黑体" panose="02010609060101010101" charset="-122"/>
                <a:ea typeface="黑体" panose="02010609060101010101" charset="-122"/>
                <a:cs typeface="黑体" panose="02010609060101010101" charset="-122"/>
              </a:rPr>
              <a:t>—— </a:t>
            </a:r>
            <a:r>
              <a:rPr lang="zh-CN" altLang="en-US" sz="2400" dirty="0">
                <a:solidFill>
                  <a:schemeClr val="bg1"/>
                </a:solidFill>
                <a:latin typeface="黑体" panose="02010609060101010101" charset="-122"/>
                <a:ea typeface="黑体" panose="02010609060101010101" charset="-122"/>
                <a:cs typeface="黑体" panose="02010609060101010101" charset="-122"/>
              </a:rPr>
              <a:t>加工</a:t>
            </a:r>
            <a:endParaRPr lang="zh-CN"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466725" y="4304665"/>
            <a:ext cx="11442700" cy="2276475"/>
          </a:xfrm>
          <a:prstGeom prst="rect">
            <a:avLst/>
          </a:prstGeom>
          <a:noFill/>
        </p:spPr>
        <p:txBody>
          <a:bodyPr wrap="square">
            <a:spAutoFit/>
          </a:bodyPr>
          <a:lstStyle/>
          <a:p>
            <a:pPr marL="285750" indent="-285750">
              <a:buFontTx/>
              <a:buChar char="-"/>
            </a:pPr>
            <a:endParaRPr lang="sl-SI" sz="14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zh-CN" altLang="en-US" sz="1400" dirty="0">
                <a:latin typeface="Heiti SC Light" panose="02000000000000000000" charset="-122"/>
                <a:ea typeface="Heiti SC Light" panose="02000000000000000000" charset="-122"/>
                <a:cs typeface="Heiti SC Light" panose="02000000000000000000" charset="-122"/>
              </a:rPr>
              <a:t>2025年，</a:t>
            </a:r>
            <a:r>
              <a:rPr lang="zh-CN" altLang="en-US" sz="1400" u="sng" dirty="0">
                <a:solidFill>
                  <a:srgbClr val="0563C1"/>
                </a:solidFill>
                <a:latin typeface="Heiti SC Light" panose="02000000000000000000" charset="-122"/>
                <a:ea typeface="Heiti SC Light" panose="02000000000000000000" charset="-122"/>
                <a:cs typeface="Heiti SC Light" panose="02000000000000000000" charset="-122"/>
              </a:rPr>
              <a:t>索尔维集团</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en-GB" sz="1400" u="sng" dirty="0">
                <a:solidFill>
                  <a:srgbClr val="0563C1"/>
                </a:solidFill>
                <a:latin typeface="Heiti SC Light" panose="02000000000000000000" charset="-122"/>
                <a:ea typeface="Heiti SC Light" panose="02000000000000000000" charset="-122"/>
                <a:cs typeface="Heiti SC Light" panose="02000000000000000000" charset="-122"/>
                <a:sym typeface="+mn-ea"/>
              </a:rPr>
              <a:t>Solvay</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zh-CN" altLang="en-US" sz="1400" dirty="0">
                <a:latin typeface="Heiti SC Light" panose="02000000000000000000" charset="-122"/>
                <a:ea typeface="Heiti SC Light" panose="02000000000000000000" charset="-122"/>
                <a:cs typeface="Heiti SC Light" panose="02000000000000000000" charset="-122"/>
              </a:rPr>
              <a:t>已恢复小规模生产，其位于法国拉罗谢尔</a:t>
            </a:r>
            <a:r>
              <a:rPr lang="en-US" altLang="zh-CN" sz="1400" dirty="0">
                <a:latin typeface="Heiti SC Light" panose="02000000000000000000" charset="-122"/>
                <a:ea typeface="Heiti SC Light" panose="02000000000000000000" charset="-122"/>
                <a:cs typeface="Heiti SC Light" panose="02000000000000000000" charset="-122"/>
              </a:rPr>
              <a:t>（</a:t>
            </a:r>
            <a:r>
              <a:rPr lang="en-GB" sz="1400" dirty="0">
                <a:solidFill>
                  <a:srgbClr val="313233"/>
                </a:solidFill>
                <a:latin typeface="Heiti SC Light" panose="02000000000000000000" charset="-122"/>
                <a:ea typeface="Heiti SC Light" panose="02000000000000000000" charset="-122"/>
                <a:cs typeface="Heiti SC Light" panose="02000000000000000000" charset="-122"/>
                <a:sym typeface="+mn-ea"/>
              </a:rPr>
              <a:t>La Rochelle</a:t>
            </a:r>
            <a:r>
              <a:rPr lang="en-US" altLang="zh-CN" sz="1400" dirty="0">
                <a:latin typeface="Heiti SC Light" panose="02000000000000000000" charset="-122"/>
                <a:ea typeface="Heiti SC Light" panose="02000000000000000000" charset="-122"/>
                <a:cs typeface="Heiti SC Light" panose="02000000000000000000" charset="-122"/>
              </a:rPr>
              <a:t>）</a:t>
            </a:r>
            <a:r>
              <a:rPr lang="zh-CN" altLang="en-US" sz="1400" dirty="0">
                <a:latin typeface="Heiti SC Light" panose="02000000000000000000" charset="-122"/>
                <a:ea typeface="Heiti SC Light" panose="02000000000000000000" charset="-122"/>
                <a:cs typeface="Heiti SC Light" panose="02000000000000000000" charset="-122"/>
              </a:rPr>
              <a:t>的工厂年产能约4,000吨（不用于磁体领域）。</a:t>
            </a:r>
            <a:endParaRPr lang="zh-CN" altLang="en-US" sz="14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卡雷斯特公司</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Carester</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zh-CN" altLang="en-US" sz="1400" dirty="0">
                <a:latin typeface="Heiti SC Light" panose="02000000000000000000" charset="-122"/>
                <a:ea typeface="Heiti SC Light" panose="02000000000000000000" charset="-122"/>
                <a:cs typeface="Heiti SC Light" panose="02000000000000000000" charset="-122"/>
              </a:rPr>
              <a:t>在与</a:t>
            </a: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索尔维集团</a:t>
            </a:r>
            <a:r>
              <a:rPr lang="zh-CN" altLang="en-US" sz="1400" dirty="0">
                <a:latin typeface="Heiti SC Light" panose="02000000000000000000" charset="-122"/>
                <a:ea typeface="Heiti SC Light" panose="02000000000000000000" charset="-122"/>
                <a:cs typeface="Heiti SC Light" panose="02000000000000000000" charset="-122"/>
              </a:rPr>
              <a:t>合作下，已启动一座年产1,400吨的商业化工厂建设。</a:t>
            </a:r>
            <a:endParaRPr lang="en-US" altLang="zh-CN" sz="14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新性能材料公司</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Neo Performance Materials</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zh-CN" altLang="en-US" sz="1400" dirty="0">
                <a:latin typeface="Heiti SC Light" panose="02000000000000000000" charset="-122"/>
                <a:ea typeface="Heiti SC Light" panose="02000000000000000000" charset="-122"/>
                <a:cs typeface="Heiti SC Light" panose="02000000000000000000" charset="-122"/>
              </a:rPr>
              <a:t>在爱沙尼亚锡尔梅特</a:t>
            </a:r>
            <a:r>
              <a:rPr lang="en-US" altLang="zh-CN" sz="1400" dirty="0">
                <a:latin typeface="Heiti SC Light" panose="02000000000000000000" charset="-122"/>
                <a:ea typeface="Heiti SC Light" panose="02000000000000000000" charset="-122"/>
                <a:cs typeface="Heiti SC Light" panose="02000000000000000000" charset="-122"/>
              </a:rPr>
              <a:t>（Silmet）</a:t>
            </a:r>
            <a:r>
              <a:rPr lang="zh-CN" altLang="en-US" sz="1400" dirty="0">
                <a:latin typeface="Heiti SC Light" panose="02000000000000000000" charset="-122"/>
                <a:ea typeface="Heiti SC Light" panose="02000000000000000000" charset="-122"/>
                <a:cs typeface="Heiti SC Light" panose="02000000000000000000" charset="-122"/>
              </a:rPr>
              <a:t>工厂运营稀土分离中试项目。</a:t>
            </a:r>
            <a:endParaRPr lang="zh-CN" altLang="en-US" sz="14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挪威稀土技术公司</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Reetec Norway</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en-US" altLang="zh-CN" sz="1400" dirty="0">
                <a:latin typeface="Heiti SC Light" panose="02000000000000000000" charset="-122"/>
                <a:ea typeface="Heiti SC Light" panose="02000000000000000000" charset="-122"/>
                <a:cs typeface="Heiti SC Light" panose="02000000000000000000" charset="-122"/>
              </a:rPr>
              <a:t>（</a:t>
            </a:r>
            <a:r>
              <a:rPr lang="zh-CN" altLang="en-US" sz="1400" dirty="0">
                <a:latin typeface="Heiti SC Light" panose="02000000000000000000" charset="-122"/>
                <a:ea typeface="Heiti SC Light" panose="02000000000000000000" charset="-122"/>
                <a:cs typeface="Heiti SC Light" panose="02000000000000000000" charset="-122"/>
              </a:rPr>
              <a:t>已被</a:t>
            </a:r>
            <a:r>
              <a:rPr lang="en-US" altLang="zh-CN" sz="1400" dirty="0">
                <a:latin typeface="Heiti SC Light" panose="02000000000000000000" charset="-122"/>
                <a:ea typeface="Heiti SC Light" panose="02000000000000000000" charset="-122"/>
                <a:cs typeface="Heiti SC Light" panose="02000000000000000000" charset="-122"/>
              </a:rPr>
              <a:t>LKAB</a:t>
            </a:r>
            <a:r>
              <a:rPr lang="zh-CN" altLang="en-US" sz="1400" dirty="0">
                <a:latin typeface="Heiti SC Light" panose="02000000000000000000" charset="-122"/>
                <a:ea typeface="Heiti SC Light" panose="02000000000000000000" charset="-122"/>
                <a:cs typeface="Heiti SC Light" panose="02000000000000000000" charset="-122"/>
              </a:rPr>
              <a:t>收购）采用离子交换技术，规划年产720吨，目前正处于调试投产阶段。</a:t>
            </a:r>
            <a:endParaRPr lang="en-US" altLang="zh-CN" sz="14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LCM公司</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en-GB" sz="1400" dirty="0">
                <a:solidFill>
                  <a:srgbClr val="0563C1"/>
                </a:solidFill>
                <a:latin typeface="Heiti SC Light" panose="02000000000000000000" charset="-122"/>
                <a:ea typeface="Heiti SC Light" panose="02000000000000000000" charset="-122"/>
                <a:cs typeface="Heiti SC Light" panose="02000000000000000000" charset="-122"/>
                <a:sym typeface="+mn-ea"/>
              </a:rPr>
              <a:t>Less Common Metals</a:t>
            </a:r>
            <a:r>
              <a:rPr lang="en-GB" sz="1400" dirty="0">
                <a:solidFill>
                  <a:srgbClr val="0563C1"/>
                </a:solidFill>
                <a:latin typeface="Heiti SC Light" panose="02000000000000000000" charset="-122"/>
                <a:ea typeface="Heiti SC Light" panose="02000000000000000000" charset="-122"/>
                <a:cs typeface="Heiti SC Light" panose="02000000000000000000" charset="-122"/>
              </a:rPr>
              <a:t>）</a:t>
            </a:r>
            <a:r>
              <a:rPr lang="zh-CN" altLang="en-US" sz="1400" dirty="0">
                <a:latin typeface="Heiti SC Light" panose="02000000000000000000" charset="-122"/>
                <a:ea typeface="Heiti SC Light" panose="02000000000000000000" charset="-122"/>
                <a:cs typeface="Heiti SC Light" panose="02000000000000000000" charset="-122"/>
              </a:rPr>
              <a:t>是目前唯一的钕镨金属生产企业，其位于英国的工厂采用6单元生产线，年产能约330吨，其中包括约60吨镝铁合金（</a:t>
            </a:r>
            <a:r>
              <a:rPr lang="en-US" altLang="zh-CN" sz="1400" dirty="0">
                <a:latin typeface="Heiti SC Light" panose="02000000000000000000" charset="-122"/>
                <a:ea typeface="Heiti SC Light" panose="02000000000000000000" charset="-122"/>
                <a:cs typeface="Heiti SC Light" panose="02000000000000000000" charset="-122"/>
              </a:rPr>
              <a:t>DyFe）</a:t>
            </a:r>
            <a:r>
              <a:rPr lang="zh-CN" altLang="en-US" sz="1400" dirty="0">
                <a:latin typeface="Heiti SC Light" panose="02000000000000000000" charset="-122"/>
                <a:ea typeface="Heiti SC Light" panose="02000000000000000000" charset="-122"/>
                <a:cs typeface="Heiti SC Light" panose="02000000000000000000" charset="-122"/>
              </a:rPr>
              <a:t>和25吨铽</a:t>
            </a:r>
            <a:r>
              <a:rPr lang="en-US" altLang="zh-CN" sz="1400" dirty="0">
                <a:latin typeface="Heiti SC Light" panose="02000000000000000000" charset="-122"/>
                <a:ea typeface="Heiti SC Light" panose="02000000000000000000" charset="-122"/>
                <a:cs typeface="Heiti SC Light" panose="02000000000000000000" charset="-122"/>
              </a:rPr>
              <a:t>（Tb）</a:t>
            </a:r>
            <a:r>
              <a:rPr lang="zh-CN" altLang="en-US" sz="1400" dirty="0">
                <a:latin typeface="Heiti SC Light" panose="02000000000000000000" charset="-122"/>
                <a:ea typeface="Heiti SC Light" panose="02000000000000000000" charset="-122"/>
                <a:cs typeface="Heiti SC Light" panose="02000000000000000000" charset="-122"/>
              </a:rPr>
              <a:t>。</a:t>
            </a:r>
            <a:endParaRPr lang="zh-CN" altLang="en-US" sz="1400" dirty="0">
              <a:latin typeface="Heiti SC Light" panose="02000000000000000000" charset="-122"/>
              <a:ea typeface="Heiti SC Light" panose="02000000000000000000" charset="-122"/>
              <a:cs typeface="Heiti SC Light" panose="02000000000000000000" charset="-122"/>
            </a:endParaRPr>
          </a:p>
          <a:p>
            <a:endParaRPr lang="sl-SI" sz="1600" dirty="0">
              <a:latin typeface="Heiti SC Light" panose="02000000000000000000" charset="-122"/>
              <a:ea typeface="Heiti SC Light" panose="02000000000000000000" charset="-122"/>
              <a:cs typeface="Heiti SC Light" panose="02000000000000000000" charset="-122"/>
            </a:endParaRPr>
          </a:p>
          <a:p>
            <a:r>
              <a:rPr lang="zh-CN" altLang="en-US" sz="1400" dirty="0">
                <a:solidFill>
                  <a:srgbClr val="FF0000"/>
                </a:solidFill>
                <a:latin typeface="Heiti SC Light" panose="02000000000000000000" charset="-122"/>
                <a:ea typeface="Heiti SC Light" panose="02000000000000000000" charset="-122"/>
                <a:cs typeface="Heiti SC Light" panose="02000000000000000000" charset="-122"/>
              </a:rPr>
              <a:t>此外，日本石油天然气金属矿产资源机构</a:t>
            </a:r>
            <a:r>
              <a:rPr lang="en-US" altLang="zh-CN" sz="1400" dirty="0">
                <a:solidFill>
                  <a:srgbClr val="FF0000"/>
                </a:solidFill>
                <a:latin typeface="Heiti SC Light" panose="02000000000000000000" charset="-122"/>
                <a:ea typeface="Heiti SC Light" panose="02000000000000000000" charset="-122"/>
                <a:cs typeface="Heiti SC Light" panose="02000000000000000000" charset="-122"/>
              </a:rPr>
              <a:t>（JOGMEC）</a:t>
            </a:r>
            <a:r>
              <a:rPr lang="zh-CN" altLang="en-US" sz="1400" dirty="0">
                <a:solidFill>
                  <a:srgbClr val="FF0000"/>
                </a:solidFill>
                <a:latin typeface="Heiti SC Light" panose="02000000000000000000" charset="-122"/>
                <a:ea typeface="Heiti SC Light" panose="02000000000000000000" charset="-122"/>
                <a:cs typeface="Heiti SC Light" panose="02000000000000000000" charset="-122"/>
              </a:rPr>
              <a:t>与岩谷产业株式会社</a:t>
            </a:r>
            <a:r>
              <a:rPr lang="en-US" altLang="zh-CN" sz="1400" dirty="0">
                <a:solidFill>
                  <a:srgbClr val="FF0000"/>
                </a:solidFill>
                <a:latin typeface="Heiti SC Light" panose="02000000000000000000" charset="-122"/>
                <a:ea typeface="Heiti SC Light" panose="02000000000000000000" charset="-122"/>
                <a:cs typeface="Heiti SC Light" panose="02000000000000000000" charset="-122"/>
              </a:rPr>
              <a:t>（Iwatani Corporation）</a:t>
            </a:r>
            <a:r>
              <a:rPr lang="zh-CN" altLang="en-US" sz="1400" dirty="0">
                <a:solidFill>
                  <a:srgbClr val="FF0000"/>
                </a:solidFill>
                <a:latin typeface="Heiti SC Light" panose="02000000000000000000" charset="-122"/>
                <a:ea typeface="Heiti SC Light" panose="02000000000000000000" charset="-122"/>
                <a:cs typeface="Heiti SC Light" panose="02000000000000000000" charset="-122"/>
              </a:rPr>
              <a:t>已与卡雷斯特公司签署协议，以确保获得其生产的50%重稀土的长期供应。与此同时，美国稀土公司</a:t>
            </a:r>
            <a:r>
              <a:rPr lang="en-US" altLang="zh-CN" sz="1400" dirty="0">
                <a:solidFill>
                  <a:srgbClr val="FF0000"/>
                </a:solidFill>
                <a:latin typeface="Heiti SC Light" panose="02000000000000000000" charset="-122"/>
                <a:ea typeface="Heiti SC Light" panose="02000000000000000000" charset="-122"/>
                <a:cs typeface="Heiti SC Light" panose="02000000000000000000" charset="-122"/>
              </a:rPr>
              <a:t>（USA Rare Earth）</a:t>
            </a:r>
            <a:r>
              <a:rPr lang="zh-CN" altLang="en-US" sz="1400" dirty="0">
                <a:solidFill>
                  <a:srgbClr val="FF0000"/>
                </a:solidFill>
                <a:latin typeface="Heiti SC Light" panose="02000000000000000000" charset="-122"/>
                <a:ea typeface="Heiti SC Light" panose="02000000000000000000" charset="-122"/>
                <a:cs typeface="Heiti SC Light" panose="02000000000000000000" charset="-122"/>
              </a:rPr>
              <a:t>以2.17亿美元收购了</a:t>
            </a:r>
            <a:r>
              <a:rPr lang="en-US" altLang="zh-CN" sz="1400" dirty="0">
                <a:solidFill>
                  <a:srgbClr val="FF0000"/>
                </a:solidFill>
                <a:latin typeface="Heiti SC Light" panose="02000000000000000000" charset="-122"/>
                <a:ea typeface="Heiti SC Light" panose="02000000000000000000" charset="-122"/>
                <a:cs typeface="Heiti SC Light" panose="02000000000000000000" charset="-122"/>
              </a:rPr>
              <a:t>LCM</a:t>
            </a:r>
            <a:r>
              <a:rPr lang="zh-CN" altLang="en-US" sz="1400" dirty="0">
                <a:solidFill>
                  <a:srgbClr val="FF0000"/>
                </a:solidFill>
                <a:latin typeface="Heiti SC Light" panose="02000000000000000000" charset="-122"/>
                <a:ea typeface="Heiti SC Light" panose="02000000000000000000" charset="-122"/>
                <a:cs typeface="Heiti SC Light" panose="02000000000000000000" charset="-122"/>
              </a:rPr>
              <a:t>公司</a:t>
            </a:r>
            <a:r>
              <a:rPr lang="en-US" altLang="zh-CN" sz="1400" dirty="0">
                <a:solidFill>
                  <a:srgbClr val="FF0000"/>
                </a:solidFill>
                <a:latin typeface="Heiti SC Light" panose="02000000000000000000" charset="-122"/>
                <a:ea typeface="Heiti SC Light" panose="02000000000000000000" charset="-122"/>
                <a:cs typeface="Heiti SC Light" panose="02000000000000000000" charset="-122"/>
              </a:rPr>
              <a:t>。</a:t>
            </a:r>
            <a:endParaRPr lang="sl-SI" sz="1400" dirty="0">
              <a:solidFill>
                <a:srgbClr val="FF0000"/>
              </a:solidFill>
              <a:latin typeface="Heiti SC Light" panose="02000000000000000000" charset="-122"/>
              <a:ea typeface="Heiti SC Light" panose="02000000000000000000" charset="-122"/>
              <a:cs typeface="Heiti SC Light" panose="02000000000000000000" charset="-122"/>
            </a:endParaRPr>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3" name="图片 2" descr="P40"/>
          <p:cNvPicPr>
            <a:picLocks noChangeAspect="1"/>
          </p:cNvPicPr>
          <p:nvPr/>
        </p:nvPicPr>
        <p:blipFill>
          <a:blip r:embed="rId1"/>
          <a:stretch>
            <a:fillRect/>
          </a:stretch>
        </p:blipFill>
        <p:spPr>
          <a:xfrm>
            <a:off x="3350260" y="1007110"/>
            <a:ext cx="5224145" cy="329755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71450"/>
            <a:ext cx="8152765" cy="66040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《关键原材料法案》</a:t>
            </a:r>
            <a:r>
              <a:rPr lang="en-US" altLang="zh-CN" sz="2400" dirty="0">
                <a:solidFill>
                  <a:schemeClr val="bg1"/>
                </a:solidFill>
                <a:latin typeface="黑体" panose="02010609060101010101" charset="-122"/>
                <a:ea typeface="黑体" panose="02010609060101010101" charset="-122"/>
                <a:cs typeface="黑体" panose="02010609060101010101" charset="-122"/>
              </a:rPr>
              <a:t>—— </a:t>
            </a:r>
            <a:r>
              <a:rPr lang="zh-CN" altLang="en-US" sz="2400" dirty="0">
                <a:solidFill>
                  <a:schemeClr val="bg1"/>
                </a:solidFill>
                <a:latin typeface="黑体" panose="02010609060101010101" charset="-122"/>
                <a:ea typeface="黑体" panose="02010609060101010101" charset="-122"/>
                <a:cs typeface="黑体" panose="02010609060101010101" charset="-122"/>
              </a:rPr>
              <a:t>回收</a:t>
            </a:r>
            <a:endParaRPr lang="zh-CN" altLang="en-US" sz="2400" dirty="0">
              <a:solidFill>
                <a:schemeClr val="bg1"/>
              </a:solidFill>
              <a:latin typeface="黑体" panose="02010609060101010101" charset="-122"/>
              <a:ea typeface="黑体" panose="02010609060101010101" charset="-122"/>
              <a:cs typeface="黑体" panose="02010609060101010101" charset="-122"/>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595755" y="1150620"/>
            <a:ext cx="6802120" cy="1814830"/>
          </a:xfrm>
          <a:prstGeom prst="rect">
            <a:avLst/>
          </a:prstGeom>
          <a:noFill/>
        </p:spPr>
        <p:txBody>
          <a:bodyPr wrap="square">
            <a:spAutoFit/>
          </a:bodyPr>
          <a:lstStyle/>
          <a:p>
            <a:r>
              <a:rPr lang="zh-CN" altLang="en-US" sz="1600" dirty="0">
                <a:latin typeface="Heiti SC Light" panose="02000000000000000000" charset="-122"/>
                <a:ea typeface="Heiti SC Light" panose="02000000000000000000" charset="-122"/>
                <a:cs typeface="Heiti SC Light" panose="02000000000000000000" charset="-122"/>
              </a:rPr>
              <a:t>2023年，欧洲报废终端产品（</a:t>
            </a:r>
            <a:r>
              <a:rPr lang="en-US" altLang="zh-CN" sz="1600" dirty="0">
                <a:latin typeface="Heiti SC Light" panose="02000000000000000000" charset="-122"/>
                <a:ea typeface="Heiti SC Light" panose="02000000000000000000" charset="-122"/>
                <a:cs typeface="Heiti SC Light" panose="02000000000000000000" charset="-122"/>
              </a:rPr>
              <a:t>EOL）</a:t>
            </a:r>
            <a:r>
              <a:rPr lang="zh-CN" altLang="en-US" sz="1600" dirty="0">
                <a:latin typeface="Heiti SC Light" panose="02000000000000000000" charset="-122"/>
                <a:ea typeface="Heiti SC Light" panose="02000000000000000000" charset="-122"/>
                <a:cs typeface="Heiti SC Light" panose="02000000000000000000" charset="-122"/>
              </a:rPr>
              <a:t>中约有近21,000吨钕铁硼（</a:t>
            </a:r>
            <a:r>
              <a:rPr lang="en-US" altLang="zh-CN" sz="1600" dirty="0">
                <a:latin typeface="Heiti SC Light" panose="02000000000000000000" charset="-122"/>
                <a:ea typeface="Heiti SC Light" panose="02000000000000000000" charset="-122"/>
                <a:cs typeface="Heiti SC Light" panose="02000000000000000000" charset="-122"/>
              </a:rPr>
              <a:t>NdFeB）</a:t>
            </a:r>
            <a:r>
              <a:rPr lang="zh-CN" altLang="en-US" sz="1600" dirty="0">
                <a:latin typeface="Heiti SC Light" panose="02000000000000000000" charset="-122"/>
                <a:ea typeface="Heiti SC Light" panose="02000000000000000000" charset="-122"/>
                <a:cs typeface="Heiti SC Light" panose="02000000000000000000" charset="-122"/>
              </a:rPr>
              <a:t>磁体被弃置</a:t>
            </a:r>
            <a:r>
              <a:rPr lang="en-US" altLang="zh-CN" sz="1600" dirty="0">
                <a:latin typeface="Heiti SC Light" panose="02000000000000000000" charset="-122"/>
                <a:ea typeface="Heiti SC Light" panose="02000000000000000000" charset="-122"/>
                <a:cs typeface="Heiti SC Light" panose="02000000000000000000" charset="-122"/>
              </a:rPr>
              <a:t>。</a:t>
            </a:r>
            <a:endParaRPr lang="en-US" altLang="zh-CN" sz="1600" dirty="0">
              <a:latin typeface="Heiti SC Light" panose="02000000000000000000" charset="-122"/>
              <a:ea typeface="Heiti SC Light" panose="02000000000000000000" charset="-122"/>
              <a:cs typeface="Heiti SC Light" panose="02000000000000000000" charset="-122"/>
            </a:endParaRPr>
          </a:p>
          <a:p>
            <a:endParaRPr lang="en-US" altLang="zh-CN" sz="1600" dirty="0">
              <a:latin typeface="Heiti SC Light" panose="02000000000000000000" charset="-122"/>
              <a:ea typeface="Heiti SC Light" panose="02000000000000000000" charset="-122"/>
              <a:cs typeface="Heiti SC Light" panose="02000000000000000000" charset="-122"/>
            </a:endParaRPr>
          </a:p>
          <a:p>
            <a:r>
              <a:rPr lang="zh-CN" altLang="en-US" sz="1600" dirty="0">
                <a:latin typeface="Heiti SC Light" panose="02000000000000000000" charset="-122"/>
                <a:ea typeface="Heiti SC Light" panose="02000000000000000000" charset="-122"/>
                <a:cs typeface="Heiti SC Light" panose="02000000000000000000" charset="-122"/>
              </a:rPr>
              <a:t>但目前其中的回收比例不足1%。</a:t>
            </a:r>
            <a:endParaRPr lang="zh-CN" altLang="en-US" sz="1600" dirty="0">
              <a:latin typeface="Heiti SC Light" panose="02000000000000000000" charset="-122"/>
              <a:ea typeface="Heiti SC Light" panose="02000000000000000000" charset="-122"/>
              <a:cs typeface="Heiti SC Light" panose="02000000000000000000" charset="-122"/>
            </a:endParaRPr>
          </a:p>
          <a:p>
            <a:endParaRPr lang="en-US" altLang="zh-CN" sz="1600" dirty="0">
              <a:latin typeface="Heiti SC Light" panose="02000000000000000000" charset="-122"/>
              <a:ea typeface="Heiti SC Light" panose="02000000000000000000" charset="-122"/>
              <a:cs typeface="Heiti SC Light" panose="02000000000000000000" charset="-122"/>
            </a:endParaRPr>
          </a:p>
          <a:p>
            <a:r>
              <a:rPr lang="zh-CN" altLang="en-US" sz="1600" dirty="0">
                <a:latin typeface="Heiti SC Light" panose="02000000000000000000" charset="-122"/>
                <a:ea typeface="Heiti SC Light" panose="02000000000000000000" charset="-122"/>
                <a:cs typeface="Heiti SC Light" panose="02000000000000000000" charset="-122"/>
              </a:rPr>
              <a:t>近年来，欧洲通过多项政府资助的科研项目推动稀土回收，涵盖了产业链各环节的本土企业参与。</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7" name="图片 6" descr="P41.1"/>
          <p:cNvPicPr>
            <a:picLocks noChangeAspect="1"/>
          </p:cNvPicPr>
          <p:nvPr/>
        </p:nvPicPr>
        <p:blipFill>
          <a:blip r:embed="rId1"/>
          <a:stretch>
            <a:fillRect/>
          </a:stretch>
        </p:blipFill>
        <p:spPr>
          <a:xfrm>
            <a:off x="1529715" y="2965450"/>
            <a:ext cx="5444490" cy="3892550"/>
          </a:xfrm>
          <a:prstGeom prst="rect">
            <a:avLst/>
          </a:prstGeom>
        </p:spPr>
      </p:pic>
      <p:pic>
        <p:nvPicPr>
          <p:cNvPr id="8" name="图片 7" descr="P41.2"/>
          <p:cNvPicPr>
            <a:picLocks noChangeAspect="1"/>
          </p:cNvPicPr>
          <p:nvPr/>
        </p:nvPicPr>
        <p:blipFill>
          <a:blip r:embed="rId2"/>
          <a:stretch>
            <a:fillRect/>
          </a:stretch>
        </p:blipFill>
        <p:spPr>
          <a:xfrm>
            <a:off x="8811260" y="1007110"/>
            <a:ext cx="3143250" cy="5788025"/>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4618355" y="256540"/>
            <a:ext cx="7143115" cy="41211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欧盟在运回收项目</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419105" y="1150701"/>
            <a:ext cx="7930342" cy="5323205"/>
          </a:xfrm>
          <a:prstGeom prst="rect">
            <a:avLst/>
          </a:prstGeom>
          <a:noFill/>
        </p:spPr>
        <p:txBody>
          <a:bodyPr wrap="square">
            <a:spAutoFit/>
          </a:bodyPr>
          <a:lstStyle/>
          <a:p>
            <a:endParaRPr lang="sl-SI" sz="1600" b="0" i="0" u="none" strike="noStrike" baseline="0" dirty="0">
              <a:latin typeface="Roboto Black" panose="02000000000000000000" pitchFamily="2" charset="0"/>
              <a:ea typeface="Roboto Black" panose="02000000000000000000" pitchFamily="2" charset="0"/>
              <a:cs typeface="Roboto Black" panose="02000000000000000000" pitchFamily="2" charset="0"/>
            </a:endParaRPr>
          </a:p>
          <a:p>
            <a:pPr marL="285750" indent="-285750" algn="just">
              <a:buFontTx/>
              <a:buChar char="-"/>
            </a:pP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卡雷斯特公司</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（Carester），</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与索尔维集团</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（Solvay）</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合作</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计划每年回收2,000吨磁体并精炼5,000吨矿石精矿，致力于打造欧洲首个大规模稀土回收设施，同时成为西方最大的重稀土生产商。其规划年产600吨镝、铽氧化物，约占全球产量的15%（</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Caremag，2025）。</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卡瑞玛格工厂</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（Caremag，</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sym typeface="+mn-ea"/>
              </a:rPr>
              <a:t>卡雷斯特</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子公司）已被欧盟委员会列入“战略项目”清单。</a:t>
            </a: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565150" lvl="1" indent="0" algn="l" fontAlgn="auto">
              <a:buFontTx/>
              <a:buNone/>
            </a:pP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根据</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sym typeface="+mn-ea"/>
              </a:rPr>
              <a:t>索尔维集团</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2025</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年第三季度报告中首席执行官的说明：在稀土业务方面，需要澄清的是，公司目前并未承诺立即投入5,000万至1亿欧元的大规模投资。今年仅投入了数百万欧元用于启动钕/镨（</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Nd/Pr）</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生产，即面向轻稀土磁体；未来在重稀土领域也将采取类似方式，以验证技术能力。但若问当前是否已具备支撑大规模投资（5,000万至1亿欧元）的长期承购协议</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答案是“尚未”。</a:t>
            </a: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565150" lvl="1" indent="0" algn="just" fontAlgn="auto">
              <a:buFontTx/>
              <a:buNone/>
            </a:pP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磁体稀土资源公司</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（MagREEsource）</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自2024年12月起在伊泽尔</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a:t>
            </a:r>
            <a:r>
              <a:rPr lang="en-GB" sz="1400" dirty="0">
                <a:latin typeface="Roboto Black" panose="02000000000000000000" pitchFamily="2" charset="0"/>
                <a:ea typeface="Roboto Black" panose="02000000000000000000" pitchFamily="2" charset="0"/>
                <a:cs typeface="Roboto Black" panose="02000000000000000000" pitchFamily="2" charset="0"/>
                <a:sym typeface="+mn-ea"/>
              </a:rPr>
              <a:t>Isère</a:t>
            </a:r>
            <a:r>
              <a:rPr lang="en-US" altLang="en-GB" sz="1400" dirty="0">
                <a:latin typeface="Roboto Black" panose="02000000000000000000" pitchFamily="2" charset="0"/>
                <a:ea typeface="Roboto Black" panose="02000000000000000000" pitchFamily="2" charset="0"/>
                <a:cs typeface="Roboto Black" panose="02000000000000000000" pitchFamily="2" charset="0"/>
                <a:sym typeface="+mn-ea"/>
              </a:rPr>
              <a:t>）</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省运营一座小型稀土回收中试工厂，年处理能力约50吨。</a:t>
            </a: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r>
              <a:rPr lang="zh-CN" altLang="en-US" sz="1400" b="1" dirty="0">
                <a:solidFill>
                  <a:srgbClr val="000000"/>
                </a:solidFill>
                <a:latin typeface="Heiti SC Medium" panose="02000000000000000000" charset="-122"/>
                <a:ea typeface="Heiti SC Medium" panose="02000000000000000000" charset="-122"/>
                <a:cs typeface="Heiti SC Medium" panose="02000000000000000000" charset="-122"/>
              </a:rPr>
              <a:t>威乐水泵</a:t>
            </a:r>
            <a:r>
              <a:rPr lang="en-US" altLang="zh-CN" sz="1400" b="1" dirty="0">
                <a:solidFill>
                  <a:srgbClr val="000000"/>
                </a:solidFill>
                <a:latin typeface="Heiti SC Medium" panose="02000000000000000000" charset="-122"/>
                <a:ea typeface="Heiti SC Medium" panose="02000000000000000000" charset="-122"/>
                <a:cs typeface="Heiti SC Medium" panose="02000000000000000000" charset="-122"/>
              </a:rPr>
              <a:t>（Wilo）</a:t>
            </a:r>
            <a:r>
              <a:rPr lang="zh-CN" altLang="en-US" sz="1400" b="1" dirty="0">
                <a:solidFill>
                  <a:srgbClr val="000000"/>
                </a:solidFill>
                <a:latin typeface="Heiti SC Medium" panose="02000000000000000000" charset="-122"/>
                <a:ea typeface="Heiti SC Medium" panose="02000000000000000000" charset="-122"/>
                <a:cs typeface="Heiti SC Medium" panose="02000000000000000000" charset="-122"/>
              </a:rPr>
              <a:t>与贺利氏瑞姆洛伊有限公司</a:t>
            </a:r>
            <a:r>
              <a:rPr lang="en-US" altLang="zh-CN" sz="1400" b="1" dirty="0">
                <a:solidFill>
                  <a:srgbClr val="000000"/>
                </a:solidFill>
                <a:latin typeface="Heiti SC Medium" panose="02000000000000000000" charset="-122"/>
                <a:ea typeface="Heiti SC Medium" panose="02000000000000000000" charset="-122"/>
                <a:cs typeface="Heiti SC Medium" panose="02000000000000000000" charset="-122"/>
              </a:rPr>
              <a:t>（Heraeus REMLOY GmbH）</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开展合作，针对报废泵及生产废料实施</a:t>
            </a:r>
            <a:r>
              <a:rPr lang="zh-CN" altLang="en-US" sz="1400" b="1" dirty="0">
                <a:solidFill>
                  <a:srgbClr val="000000"/>
                </a:solidFill>
                <a:latin typeface="Heiti SC Medium" panose="02000000000000000000" charset="-122"/>
                <a:ea typeface="Heiti SC Medium" panose="02000000000000000000" charset="-122"/>
                <a:cs typeface="Heiti SC Medium" panose="02000000000000000000" charset="-122"/>
              </a:rPr>
              <a:t>短流程回收（</a:t>
            </a:r>
            <a:r>
              <a:rPr lang="en-US" altLang="zh-CN" sz="1400" b="1" dirty="0">
                <a:solidFill>
                  <a:srgbClr val="000000"/>
                </a:solidFill>
                <a:latin typeface="Heiti SC Medium" panose="02000000000000000000" charset="-122"/>
                <a:ea typeface="Heiti SC Medium" panose="02000000000000000000" charset="-122"/>
                <a:cs typeface="Heiti SC Medium" panose="02000000000000000000" charset="-122"/>
              </a:rPr>
              <a:t>Short-loop recycling）</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采用氢碎化（</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hydrogen decrepitation）</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与再烧结等工艺。该项目于2024年投产，年处理能力约600吨。</a:t>
            </a: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海普罗麦格有限公司</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（HyProMag）</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在英国和德国推进短流程回收项目，每个基地的目标年处理能力为100至350吨。目前已生产超过3,000个再生磁体并处于测试阶段。其核心技术“磁体废料氢处理”（</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HPMS, Hydrogen Processing of Magnet Scrap）</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可回收环保型</a:t>
            </a:r>
            <a:r>
              <a:rPr lang="en-US" altLang="zh-CN" sz="1400" dirty="0">
                <a:solidFill>
                  <a:srgbClr val="000000"/>
                </a:solidFill>
                <a:latin typeface="Heiti SC Light" panose="02000000000000000000" charset="-122"/>
                <a:ea typeface="Heiti SC Light" panose="02000000000000000000" charset="-122"/>
                <a:cs typeface="Heiti SC Light" panose="02000000000000000000" charset="-122"/>
              </a:rPr>
              <a:t>Nd-Fe-B</a:t>
            </a:r>
            <a:r>
              <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rPr>
              <a:t>粉末，实现更绿色的再利用。</a:t>
            </a:r>
            <a:endParaRPr lang="zh-CN" altLang="en-US" sz="1400" dirty="0">
              <a:solidFill>
                <a:srgbClr val="000000"/>
              </a:solidFill>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sl-SI" sz="1600" b="0" i="0" u="none" strike="noStrike" baseline="0" dirty="0">
              <a:solidFill>
                <a:srgbClr val="000000"/>
              </a:solidFill>
              <a:latin typeface="Roboto Black" panose="02000000000000000000" pitchFamily="2" charset="0"/>
              <a:ea typeface="Roboto Black" panose="02000000000000000000" pitchFamily="2" charset="0"/>
              <a:cs typeface="Roboto Black" panose="02000000000000000000" pitchFamily="2" charset="0"/>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7" name="图片 6" descr="P42"/>
          <p:cNvPicPr>
            <a:picLocks noChangeAspect="1"/>
          </p:cNvPicPr>
          <p:nvPr/>
        </p:nvPicPr>
        <p:blipFill>
          <a:blip r:embed="rId1"/>
          <a:stretch>
            <a:fillRect/>
          </a:stretch>
        </p:blipFill>
        <p:spPr>
          <a:xfrm>
            <a:off x="8504555" y="1150620"/>
            <a:ext cx="3687445" cy="5263515"/>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1610"/>
            <a:ext cx="8192135" cy="65024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欧盟回收项目</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43"/>
          <p:cNvPicPr>
            <a:picLocks noChangeAspect="1"/>
          </p:cNvPicPr>
          <p:nvPr/>
        </p:nvPicPr>
        <p:blipFill>
          <a:blip r:embed="rId1"/>
          <a:stretch>
            <a:fillRect/>
          </a:stretch>
        </p:blipFill>
        <p:spPr>
          <a:xfrm>
            <a:off x="1994535" y="1116330"/>
            <a:ext cx="8257540" cy="56515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181610"/>
            <a:ext cx="8162290" cy="65024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欧洲</a:t>
            </a: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钕铁硼磁体生产</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TextBox 8"/>
          <p:cNvSpPr txBox="1"/>
          <p:nvPr/>
        </p:nvSpPr>
        <p:spPr>
          <a:xfrm>
            <a:off x="1014095" y="1819275"/>
            <a:ext cx="10374630" cy="3230245"/>
          </a:xfrm>
          <a:prstGeom prst="rect">
            <a:avLst/>
          </a:prstGeom>
          <a:noFill/>
        </p:spPr>
        <p:txBody>
          <a:bodyPr wrap="square">
            <a:spAutoFit/>
          </a:bodyPr>
          <a:lstStyle/>
          <a:p>
            <a:pPr marL="285750" indent="-285750" algn="just">
              <a:buFontTx/>
              <a:buChar char="-"/>
            </a:pPr>
            <a:r>
              <a:rPr lang="zh-CN" altLang="en-US" sz="1600" dirty="0">
                <a:latin typeface="Heiti SC Light" panose="02000000000000000000" charset="-122"/>
                <a:ea typeface="Heiti SC Light" panose="02000000000000000000" charset="-122"/>
                <a:cs typeface="Heiti SC Light" panose="02000000000000000000" charset="-122"/>
              </a:rPr>
              <a:t>新性能材料公司</a:t>
            </a:r>
            <a:r>
              <a:rPr lang="en-US" altLang="zh-CN" sz="1600" dirty="0">
                <a:latin typeface="Heiti SC Light" panose="02000000000000000000" charset="-122"/>
                <a:ea typeface="Heiti SC Light" panose="02000000000000000000" charset="-122"/>
                <a:cs typeface="Heiti SC Light" panose="02000000000000000000" charset="-122"/>
              </a:rPr>
              <a:t> （Neo Performance Materials，NPM）</a:t>
            </a:r>
            <a:r>
              <a:rPr lang="zh-CN" altLang="en-US" sz="1600" dirty="0">
                <a:latin typeface="Heiti SC Light" panose="02000000000000000000" charset="-122"/>
                <a:ea typeface="Heiti SC Light" panose="02000000000000000000" charset="-122"/>
                <a:cs typeface="Heiti SC Light" panose="02000000000000000000" charset="-122"/>
              </a:rPr>
              <a:t>在爱沙尼亚纳尔瓦新建一座年产2,000吨的磁体工厂，以提升欧盟本地磁体供应能力，并规划未来扩产至5,000吨/年。其位于爱沙尼亚的</a:t>
            </a:r>
            <a:r>
              <a:rPr lang="zh-CN" altLang="en-US" sz="1600" dirty="0">
                <a:latin typeface="Heiti SC Light" panose="02000000000000000000" charset="-122"/>
                <a:ea typeface="Heiti SC Light" panose="02000000000000000000" charset="-122"/>
                <a:cs typeface="Heiti SC Light" panose="02000000000000000000" charset="-122"/>
                <a:sym typeface="+mn-ea"/>
              </a:rPr>
              <a:t>锡尔梅特</a:t>
            </a:r>
            <a:r>
              <a:rPr lang="en-US" altLang="zh-CN" sz="1600" dirty="0">
                <a:latin typeface="Heiti SC Light" panose="02000000000000000000" charset="-122"/>
                <a:ea typeface="Heiti SC Light" panose="02000000000000000000" charset="-122"/>
                <a:cs typeface="Heiti SC Light" panose="02000000000000000000" charset="-122"/>
                <a:sym typeface="+mn-ea"/>
              </a:rPr>
              <a:t>（</a:t>
            </a:r>
            <a:r>
              <a:rPr lang="en-US" altLang="zh-CN" sz="1600" dirty="0">
                <a:latin typeface="Heiti SC Light" panose="02000000000000000000" charset="-122"/>
                <a:ea typeface="Heiti SC Light" panose="02000000000000000000" charset="-122"/>
                <a:cs typeface="Heiti SC Light" panose="02000000000000000000" charset="-122"/>
              </a:rPr>
              <a:t>Silmet）</a:t>
            </a:r>
            <a:r>
              <a:rPr lang="zh-CN" altLang="en-US" sz="1600" dirty="0">
                <a:latin typeface="Heiti SC Light" panose="02000000000000000000" charset="-122"/>
                <a:ea typeface="Heiti SC Light" panose="02000000000000000000" charset="-122"/>
                <a:cs typeface="Heiti SC Light" panose="02000000000000000000" charset="-122"/>
              </a:rPr>
              <a:t>工厂目前仍未被欧盟列为“战略项目”（</a:t>
            </a:r>
            <a:r>
              <a:rPr lang="en-US" altLang="zh-CN" sz="1600" dirty="0">
                <a:latin typeface="Heiti SC Light" panose="02000000000000000000" charset="-122"/>
                <a:ea typeface="Heiti SC Light" panose="02000000000000000000" charset="-122"/>
                <a:cs typeface="Heiti SC Light" panose="02000000000000000000" charset="-122"/>
              </a:rPr>
              <a:t>European Commission，2025）。</a:t>
            </a:r>
            <a:endParaRPr lang="en-US" altLang="zh-CN"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en-US" altLang="zh-CN"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r>
              <a:rPr lang="zh-CN" altLang="en-US" sz="1600" dirty="0">
                <a:latin typeface="Heiti SC Light" panose="02000000000000000000" charset="-122"/>
                <a:ea typeface="Heiti SC Light" panose="02000000000000000000" charset="-122"/>
                <a:cs typeface="Heiti SC Light" panose="02000000000000000000" charset="-122"/>
              </a:rPr>
              <a:t>在上游与磁体制造环节方面，德国瓦克华</a:t>
            </a:r>
            <a:r>
              <a:rPr lang="en-US" altLang="zh-CN" sz="1600" dirty="0">
                <a:latin typeface="Heiti SC Light" panose="02000000000000000000" charset="-122"/>
                <a:ea typeface="Heiti SC Light" panose="02000000000000000000" charset="-122"/>
                <a:cs typeface="Heiti SC Light" panose="02000000000000000000" charset="-122"/>
              </a:rPr>
              <a:t>（Vacuumschmelze，VAC）</a:t>
            </a:r>
            <a:r>
              <a:rPr lang="zh-CN" altLang="en-US" sz="1600" dirty="0">
                <a:latin typeface="Heiti SC Light" panose="02000000000000000000" charset="-122"/>
                <a:ea typeface="Heiti SC Light" panose="02000000000000000000" charset="-122"/>
                <a:cs typeface="Heiti SC Light" panose="02000000000000000000" charset="-122"/>
              </a:rPr>
              <a:t>截至2022年产能约1,000吨/年；美国磁铁制造商</a:t>
            </a:r>
            <a:r>
              <a:rPr lang="en-US" altLang="zh-CN" sz="1600" dirty="0">
                <a:latin typeface="Heiti SC Light" panose="02000000000000000000" charset="-122"/>
                <a:ea typeface="Heiti SC Light" panose="02000000000000000000" charset="-122"/>
                <a:cs typeface="Heiti SC Light" panose="02000000000000000000" charset="-122"/>
              </a:rPr>
              <a:t>（eVAC Magnetics）</a:t>
            </a:r>
            <a:r>
              <a:rPr lang="zh-CN" altLang="en-US" sz="1600" dirty="0">
                <a:latin typeface="Heiti SC Light" panose="02000000000000000000" charset="-122"/>
                <a:ea typeface="Heiti SC Light" panose="02000000000000000000" charset="-122"/>
                <a:cs typeface="Heiti SC Light" panose="02000000000000000000" charset="-122"/>
              </a:rPr>
              <a:t>在2025年产能约1,600吨/年，并计划扩大至约2,000吨合金产能需求规模。</a:t>
            </a:r>
            <a:endParaRPr lang="zh-CN" altLang="en-US"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en-US" altLang="zh-CN"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r>
              <a:rPr lang="zh-CN" altLang="en-US" sz="1600" dirty="0">
                <a:latin typeface="Heiti SC Light" panose="02000000000000000000" charset="-122"/>
                <a:ea typeface="Heiti SC Light" panose="02000000000000000000" charset="-122"/>
                <a:cs typeface="Heiti SC Light" panose="02000000000000000000" charset="-122"/>
              </a:rPr>
              <a:t>斯洛文尼亚卢比安纳磁体公司</a:t>
            </a:r>
            <a:r>
              <a:rPr lang="en-US" altLang="zh-CN" sz="1600" dirty="0">
                <a:latin typeface="Heiti SC Light" panose="02000000000000000000" charset="-122"/>
                <a:ea typeface="Heiti SC Light" panose="02000000000000000000" charset="-122"/>
                <a:cs typeface="Heiti SC Light" panose="02000000000000000000" charset="-122"/>
              </a:rPr>
              <a:t>（Magneti Ljubljana）</a:t>
            </a:r>
            <a:r>
              <a:rPr lang="zh-CN" altLang="en-US" sz="1600" dirty="0">
                <a:latin typeface="Heiti SC Light" panose="02000000000000000000" charset="-122"/>
                <a:ea typeface="Heiti SC Light" panose="02000000000000000000" charset="-122"/>
                <a:cs typeface="Heiti SC Light" panose="02000000000000000000" charset="-122"/>
              </a:rPr>
              <a:t>目前钕铁硼产能约20吨/年，业务重心仍以铝镍钴（</a:t>
            </a:r>
            <a:r>
              <a:rPr lang="en-US" altLang="zh-CN" sz="1600" dirty="0">
                <a:latin typeface="Heiti SC Light" panose="02000000000000000000" charset="-122"/>
                <a:ea typeface="Heiti SC Light" panose="02000000000000000000" charset="-122"/>
                <a:cs typeface="Heiti SC Light" panose="02000000000000000000" charset="-122"/>
              </a:rPr>
              <a:t>AlNiCo）</a:t>
            </a:r>
            <a:r>
              <a:rPr lang="zh-CN" altLang="en-US" sz="1600" dirty="0">
                <a:latin typeface="Heiti SC Light" panose="02000000000000000000" charset="-122"/>
                <a:ea typeface="Heiti SC Light" panose="02000000000000000000" charset="-122"/>
                <a:cs typeface="Heiti SC Light" panose="02000000000000000000" charset="-122"/>
              </a:rPr>
              <a:t>与钐钴（</a:t>
            </a:r>
            <a:r>
              <a:rPr lang="en-US" altLang="zh-CN" sz="1600" dirty="0">
                <a:latin typeface="Heiti SC Light" panose="02000000000000000000" charset="-122"/>
                <a:ea typeface="Heiti SC Light" panose="02000000000000000000" charset="-122"/>
                <a:cs typeface="Heiti SC Light" panose="02000000000000000000" charset="-122"/>
              </a:rPr>
              <a:t>SmCo）</a:t>
            </a:r>
            <a:r>
              <a:rPr lang="zh-CN" altLang="en-US" sz="1600" dirty="0">
                <a:latin typeface="Heiti SC Light" panose="02000000000000000000" charset="-122"/>
                <a:ea typeface="Heiti SC Light" panose="02000000000000000000" charset="-122"/>
                <a:cs typeface="Heiti SC Light" panose="02000000000000000000" charset="-122"/>
              </a:rPr>
              <a:t>磁体为主。</a:t>
            </a:r>
            <a:endParaRPr lang="zh-CN" altLang="en-US"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en-US" altLang="zh-CN"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r>
              <a:rPr lang="zh-CN" altLang="en-US" sz="1600" dirty="0">
                <a:latin typeface="Heiti SC Light" panose="02000000000000000000" charset="-122"/>
                <a:ea typeface="Heiti SC Light" panose="02000000000000000000" charset="-122"/>
                <a:cs typeface="Heiti SC Light" panose="02000000000000000000" charset="-122"/>
              </a:rPr>
              <a:t>此外，吉凯恩粉末冶金公司</a:t>
            </a:r>
            <a:r>
              <a:rPr lang="en-US" altLang="zh-CN" sz="1600" dirty="0">
                <a:latin typeface="Heiti SC Light" panose="02000000000000000000" charset="-122"/>
                <a:ea typeface="Heiti SC Light" panose="02000000000000000000" charset="-122"/>
                <a:cs typeface="Heiti SC Light" panose="02000000000000000000" charset="-122"/>
              </a:rPr>
              <a:t>（GKN Powder Metallurgy）</a:t>
            </a:r>
            <a:r>
              <a:rPr lang="zh-CN" altLang="en-US" sz="1600" dirty="0">
                <a:latin typeface="Heiti SC Light" panose="02000000000000000000" charset="-122"/>
                <a:ea typeface="Heiti SC Light" panose="02000000000000000000" charset="-122"/>
                <a:cs typeface="Heiti SC Light" panose="02000000000000000000" charset="-122"/>
              </a:rPr>
              <a:t>近期表示，由于经济性不足，已决定不再进一步推进烧结磁体生产项目。</a:t>
            </a:r>
            <a:endParaRPr lang="zh-CN" altLang="en-US" sz="1600" dirty="0">
              <a:latin typeface="Heiti SC Light" panose="02000000000000000000" charset="-122"/>
              <a:ea typeface="Heiti SC Light" panose="02000000000000000000" charset="-122"/>
              <a:cs typeface="Heiti SC Light" panose="02000000000000000000" charset="-122"/>
            </a:endParaRPr>
          </a:p>
          <a:p>
            <a:pPr marL="285750" indent="-285750" algn="just">
              <a:buFontTx/>
              <a:buChar char="-"/>
            </a:pPr>
            <a:endParaRPr lang="sl-SI" sz="1200" b="0" i="0" u="none" strike="noStrike" baseline="0" dirty="0">
              <a:solidFill>
                <a:srgbClr val="000000"/>
              </a:solidFill>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34315"/>
            <a:ext cx="8417560" cy="59753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黑体" panose="02010609060101010101" charset="-122"/>
              </a:rPr>
              <a:t>欧盟资源行动计划</a:t>
            </a:r>
            <a:r>
              <a:rPr lang="en-US" altLang="zh-CN" sz="2400" dirty="0">
                <a:solidFill>
                  <a:schemeClr val="bg1"/>
                </a:solidFill>
                <a:latin typeface="黑体" panose="02010609060101010101" charset="-122"/>
                <a:ea typeface="黑体" panose="02010609060101010101" charset="-122"/>
                <a:cs typeface="黑体" panose="02010609060101010101" charset="-122"/>
              </a:rPr>
              <a:t>（RESourceEU）</a:t>
            </a:r>
            <a:endParaRPr lang="en-US" altLang="zh-CN" sz="2400" dirty="0">
              <a:solidFill>
                <a:schemeClr val="bg1"/>
              </a:solidFill>
              <a:latin typeface="黑体" panose="02010609060101010101" charset="-122"/>
              <a:ea typeface="黑体" panose="02010609060101010101" charset="-122"/>
              <a:cs typeface="黑体" panose="02010609060101010101" charset="-122"/>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1595755" y="1459230"/>
            <a:ext cx="9373235" cy="3784600"/>
          </a:xfrm>
          <a:prstGeom prst="rect">
            <a:avLst/>
          </a:prstGeom>
          <a:noFill/>
        </p:spPr>
        <p:txBody>
          <a:bodyPr wrap="square">
            <a:spAutoFit/>
          </a:bodyPr>
          <a:lstStyle/>
          <a:p>
            <a:r>
              <a:rPr lang="zh-CN" altLang="en-US" sz="1600" dirty="0">
                <a:latin typeface="Heiti SC Light" panose="02000000000000000000" charset="-122"/>
                <a:ea typeface="Heiti SC Light" panose="02000000000000000000" charset="-122"/>
                <a:cs typeface="Heiti SC Light" panose="02000000000000000000" charset="-122"/>
              </a:rPr>
              <a:t>2025年12月3日，欧盟通过了《</a:t>
            </a:r>
            <a:r>
              <a:rPr lang="en-US" altLang="zh-CN" sz="1600" dirty="0">
                <a:latin typeface="Heiti SC Light" panose="02000000000000000000" charset="-122"/>
                <a:ea typeface="Heiti SC Light" panose="02000000000000000000" charset="-122"/>
                <a:cs typeface="Heiti SC Light" panose="02000000000000000000" charset="-122"/>
              </a:rPr>
              <a:t>RESourceEU</a:t>
            </a:r>
            <a:r>
              <a:rPr lang="zh-CN" altLang="en-US" sz="1600" dirty="0">
                <a:latin typeface="Heiti SC Light" panose="02000000000000000000" charset="-122"/>
                <a:ea typeface="Heiti SC Light" panose="02000000000000000000" charset="-122"/>
                <a:cs typeface="Heiti SC Light" panose="02000000000000000000" charset="-122"/>
              </a:rPr>
              <a:t>行动计划》，将动员最高达30亿欧元资金，用于支持欧洲关键矿产原材料供应体系建设。</a:t>
            </a:r>
            <a:endParaRPr lang="zh-CN" altLang="en-US" sz="1600" dirty="0">
              <a:latin typeface="Heiti SC Light" panose="02000000000000000000" charset="-122"/>
              <a:ea typeface="Heiti SC Light" panose="02000000000000000000" charset="-122"/>
              <a:cs typeface="Heiti SC Light" panose="02000000000000000000" charset="-122"/>
            </a:endParaRPr>
          </a:p>
          <a:p>
            <a:r>
              <a:rPr lang="zh-CN" altLang="en-US" sz="1600" dirty="0">
                <a:latin typeface="Heiti SC Light" panose="02000000000000000000" charset="-122"/>
                <a:ea typeface="Heiti SC Light" panose="02000000000000000000" charset="-122"/>
                <a:cs typeface="Heiti SC Light" panose="02000000000000000000" charset="-122"/>
              </a:rPr>
              <a:t>该计划初期重点聚焦三大领域：稀土永磁体、动力电池原材料以及国防相关关键原材料。</a:t>
            </a:r>
            <a:endParaRPr lang="zh-CN" altLang="en-US" sz="1600" dirty="0">
              <a:latin typeface="Heiti SC Light" panose="02000000000000000000" charset="-122"/>
              <a:ea typeface="Heiti SC Light" panose="02000000000000000000" charset="-122"/>
              <a:cs typeface="Heiti SC Light" panose="02000000000000000000" charset="-122"/>
            </a:endParaRPr>
          </a:p>
          <a:p>
            <a:endParaRPr lang="sl-SI" sz="1600" dirty="0">
              <a:latin typeface="Heiti SC Light" panose="02000000000000000000" charset="-122"/>
              <a:ea typeface="Heiti SC Light" panose="02000000000000000000" charset="-122"/>
              <a:cs typeface="Heiti SC Light" panose="02000000000000000000" charset="-122"/>
            </a:endParaRPr>
          </a:p>
          <a:p>
            <a:r>
              <a:rPr lang="en-US" altLang="zh-CN" sz="1600" dirty="0">
                <a:latin typeface="Heiti SC Light" panose="02000000000000000000" charset="-122"/>
                <a:ea typeface="Heiti SC Light" panose="02000000000000000000" charset="-122"/>
                <a:cs typeface="Heiti SC Light" panose="02000000000000000000" charset="-122"/>
              </a:rPr>
              <a:t>《RESourceEU</a:t>
            </a:r>
            <a:r>
              <a:rPr lang="zh-CN" altLang="en-US" sz="1600" dirty="0">
                <a:latin typeface="Heiti SC Light" panose="02000000000000000000" charset="-122"/>
                <a:ea typeface="Heiti SC Light" panose="02000000000000000000" charset="-122"/>
                <a:cs typeface="Heiti SC Light" panose="02000000000000000000" charset="-122"/>
              </a:rPr>
              <a:t>行动计划》包含多项具体举措：</a:t>
            </a:r>
            <a:endParaRPr lang="zh-CN" altLang="en-US" sz="1600" dirty="0">
              <a:latin typeface="Heiti SC Light" panose="02000000000000000000" charset="-122"/>
              <a:ea typeface="Heiti SC Light" panose="02000000000000000000" charset="-122"/>
              <a:cs typeface="Heiti SC Light" panose="02000000000000000000" charset="-122"/>
            </a:endParaRPr>
          </a:p>
          <a:p>
            <a:pPr marL="284480" indent="-284480" fontAlgn="auto"/>
            <a:r>
              <a:rPr lang="sl-SI" sz="1600" dirty="0">
                <a:latin typeface="Heiti SC Light" panose="02000000000000000000" charset="-122"/>
                <a:ea typeface="Heiti SC Light" panose="02000000000000000000" charset="-122"/>
                <a:cs typeface="Heiti SC Light" panose="02000000000000000000" charset="-122"/>
              </a:rPr>
              <a:t>-</a:t>
            </a:r>
            <a:r>
              <a:rPr lang="en-US" altLang="en-GB" sz="1600" dirty="0">
                <a:latin typeface="Heiti SC Light" panose="02000000000000000000" charset="-122"/>
                <a:ea typeface="Heiti SC Light" panose="02000000000000000000" charset="-122"/>
                <a:cs typeface="Heiti SC Light" panose="02000000000000000000" charset="-122"/>
              </a:rPr>
              <a:t>    </a:t>
            </a:r>
            <a:r>
              <a:rPr lang="zh-CN" altLang="en-US" sz="1600" dirty="0">
                <a:latin typeface="Heiti SC Light" panose="02000000000000000000" charset="-122"/>
                <a:ea typeface="Heiti SC Light" panose="02000000000000000000" charset="-122"/>
                <a:cs typeface="Heiti SC Light" panose="02000000000000000000" charset="-122"/>
              </a:rPr>
              <a:t>通过设定严格时限（12个月与36个月），加快项目审批与关键行政决策流程，以匹配《关键原材料法案》（CRMA）中“战略项目”的加速机制</a:t>
            </a:r>
            <a:r>
              <a:rPr lang="en-US" altLang="zh-CN" sz="1600" dirty="0">
                <a:latin typeface="Heiti SC Light" panose="02000000000000000000" charset="-122"/>
                <a:ea typeface="Heiti SC Light" panose="02000000000000000000" charset="-122"/>
                <a:cs typeface="Heiti SC Light" panose="02000000000000000000" charset="-122"/>
              </a:rPr>
              <a:t>。</a:t>
            </a:r>
            <a:endParaRPr lang="zh-CN" altLang="en-US" sz="1600" dirty="0">
              <a:latin typeface="Heiti SC Light" panose="02000000000000000000" charset="-122"/>
              <a:ea typeface="Heiti SC Light" panose="02000000000000000000" charset="-122"/>
              <a:cs typeface="Heiti SC Light" panose="02000000000000000000" charset="-122"/>
            </a:endParaRPr>
          </a:p>
          <a:p>
            <a:endParaRPr lang="en-GB" sz="16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zh-CN" altLang="en-US" sz="1600" dirty="0">
                <a:latin typeface="Heiti SC Light" panose="02000000000000000000" charset="-122"/>
                <a:ea typeface="Heiti SC Light" panose="02000000000000000000" charset="-122"/>
                <a:cs typeface="Heiti SC Light" panose="02000000000000000000" charset="-122"/>
              </a:rPr>
              <a:t>引入需求侧支持工具，包括探索设立价格底线机制，以提升非中国供应来源的竞争力</a:t>
            </a:r>
            <a:r>
              <a:rPr lang="en-US" altLang="zh-CN" sz="1600" dirty="0">
                <a:latin typeface="Heiti SC Light" panose="02000000000000000000" charset="-122"/>
                <a:ea typeface="Heiti SC Light" panose="02000000000000000000" charset="-122"/>
                <a:cs typeface="Heiti SC Light" panose="02000000000000000000" charset="-122"/>
              </a:rPr>
              <a:t>。</a:t>
            </a:r>
            <a:endParaRPr lang="zh-CN" altLang="en-US" sz="16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endParaRPr lang="sl-SI" sz="16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zh-CN" altLang="en-US" sz="1600" dirty="0">
                <a:latin typeface="Heiti SC Light" panose="02000000000000000000" charset="-122"/>
                <a:ea typeface="Heiti SC Light" panose="02000000000000000000" charset="-122"/>
                <a:cs typeface="Heiti SC Light" panose="02000000000000000000" charset="-122"/>
              </a:rPr>
              <a:t>设立“欧洲关键原材料中心”，作为欧盟关键矿产的核心枢纽，负责投资协调、战略储备管理以及联合采购</a:t>
            </a:r>
            <a:r>
              <a:rPr lang="en-US" altLang="zh-CN" sz="1600" dirty="0">
                <a:latin typeface="Heiti SC Light" panose="02000000000000000000" charset="-122"/>
                <a:ea typeface="Heiti SC Light" panose="02000000000000000000" charset="-122"/>
                <a:cs typeface="Heiti SC Light" panose="02000000000000000000" charset="-122"/>
              </a:rPr>
              <a:t>。</a:t>
            </a:r>
            <a:r>
              <a:rPr lang="zh-CN" altLang="en-US" sz="1600" dirty="0">
                <a:latin typeface="Heiti SC Light" panose="02000000000000000000" charset="-122"/>
                <a:ea typeface="Heiti SC Light" panose="02000000000000000000" charset="-122"/>
                <a:cs typeface="Heiti SC Light" panose="02000000000000000000" charset="-122"/>
              </a:rPr>
              <a:t>欧盟及成员国将自明年起启动关键矿产战略储备建设</a:t>
            </a:r>
            <a:r>
              <a:rPr lang="en-US" altLang="zh-CN" sz="1600" dirty="0">
                <a:latin typeface="Heiti SC Light" panose="02000000000000000000" charset="-122"/>
                <a:ea typeface="Heiti SC Light" panose="02000000000000000000" charset="-122"/>
                <a:cs typeface="Heiti SC Light" panose="02000000000000000000" charset="-122"/>
              </a:rPr>
              <a:t>。</a:t>
            </a:r>
            <a:endParaRPr lang="zh-CN" altLang="en-US" sz="1600" dirty="0">
              <a:latin typeface="Heiti SC Light" panose="02000000000000000000" charset="-122"/>
              <a:ea typeface="Heiti SC Light" panose="02000000000000000000" charset="-122"/>
              <a:cs typeface="Heiti SC Light" panose="02000000000000000000" charset="-122"/>
            </a:endParaRPr>
          </a:p>
          <a:p>
            <a:endParaRPr lang="sl-SI" sz="1600" dirty="0">
              <a:latin typeface="Heiti SC Light" panose="02000000000000000000" charset="-122"/>
              <a:ea typeface="Heiti SC Light" panose="02000000000000000000" charset="-122"/>
              <a:cs typeface="Heiti SC Light" panose="02000000000000000000" charset="-122"/>
            </a:endParaRPr>
          </a:p>
          <a:p>
            <a:pPr marL="285750" indent="-285750">
              <a:buFontTx/>
              <a:buChar char="-"/>
            </a:pPr>
            <a:r>
              <a:rPr lang="zh-CN" altLang="en-US" sz="1600" dirty="0">
                <a:latin typeface="Heiti SC Light" panose="02000000000000000000" charset="-122"/>
                <a:ea typeface="Heiti SC Light" panose="02000000000000000000" charset="-122"/>
                <a:cs typeface="Heiti SC Light" panose="02000000000000000000" charset="-122"/>
              </a:rPr>
              <a:t>欧盟已采取措施限制磁体原材料出口出境，以确保</a:t>
            </a:r>
            <a:r>
              <a:rPr lang="zh-CN" altLang="en-US" sz="1600" dirty="0">
                <a:latin typeface="Heiti SC Light" panose="02000000000000000000" charset="-122"/>
                <a:ea typeface="Heiti SC Light" panose="02000000000000000000" charset="-122"/>
                <a:cs typeface="Heiti SC Light" panose="02000000000000000000" charset="-122"/>
              </a:rPr>
              <a:t>欧洲回收产业获得稳定原料供应，从而推动欧洲本土关键矿产回收体系发展。</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0" y="1"/>
            <a:ext cx="12192000" cy="1065984"/>
          </a:xfrm>
          <a:prstGeom prst="rect">
            <a:avLst/>
          </a:prstGeom>
          <a:solidFill>
            <a:srgbClr val="E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sp>
        <p:nvSpPr>
          <p:cNvPr id="4" name="PoljeZBesedilom 3"/>
          <p:cNvSpPr txBox="1"/>
          <p:nvPr/>
        </p:nvSpPr>
        <p:spPr>
          <a:xfrm>
            <a:off x="1280795" y="218440"/>
            <a:ext cx="9992360" cy="645160"/>
          </a:xfrm>
          <a:prstGeom prst="rect">
            <a:avLst/>
          </a:prstGeom>
          <a:noFill/>
        </p:spPr>
        <p:txBody>
          <a:bodyPr wrap="square" rtlCol="0">
            <a:spAutoFit/>
          </a:bodyPr>
          <a:lstStyle/>
          <a:p>
            <a:pPr algn="ctr"/>
            <a:r>
              <a:rPr lang="en-US" altLang="zh-CN" sz="3600" b="1" spc="300" dirty="0">
                <a:solidFill>
                  <a:schemeClr val="bg1">
                    <a:lumMod val="85000"/>
                  </a:schemeClr>
                </a:solidFill>
                <a:latin typeface="黑体" panose="02010609060101010101" charset="-122"/>
                <a:ea typeface="黑体" panose="02010609060101010101" charset="-122"/>
                <a:cs typeface="黑体" panose="02010609060101010101" charset="-122"/>
              </a:rPr>
              <a:t>DOMEL</a:t>
            </a:r>
            <a:r>
              <a:rPr lang="zh-CN" altLang="en-US" sz="3600" b="1" spc="300" dirty="0">
                <a:solidFill>
                  <a:schemeClr val="bg1">
                    <a:lumMod val="85000"/>
                  </a:schemeClr>
                </a:solidFill>
                <a:latin typeface="黑体" panose="02010609060101010101" charset="-122"/>
                <a:ea typeface="黑体" panose="02010609060101010101" charset="-122"/>
                <a:cs typeface="黑体" panose="02010609060101010101" charset="-122"/>
              </a:rPr>
              <a:t>产品组合</a:t>
            </a:r>
            <a:endParaRPr lang="zh-CN" altLang="en-US" sz="3600" b="1" spc="300" dirty="0">
              <a:solidFill>
                <a:schemeClr val="bg1">
                  <a:lumMod val="85000"/>
                </a:schemeClr>
              </a:solidFill>
              <a:latin typeface="黑体" panose="02010609060101010101" charset="-122"/>
              <a:ea typeface="黑体" panose="02010609060101010101" charset="-122"/>
              <a:cs typeface="黑体" panose="02010609060101010101" charset="-122"/>
            </a:endParaRPr>
          </a:p>
        </p:txBody>
      </p:sp>
      <p:sp>
        <p:nvSpPr>
          <p:cNvPr id="5" name="Pravokotnik 4"/>
          <p:cNvSpPr/>
          <p:nvPr/>
        </p:nvSpPr>
        <p:spPr>
          <a:xfrm>
            <a:off x="0" y="6753340"/>
            <a:ext cx="12192000" cy="104660"/>
          </a:xfrm>
          <a:prstGeom prst="rect">
            <a:avLst/>
          </a:prstGeom>
          <a:solidFill>
            <a:srgbClr val="E1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l-SI"/>
          </a:p>
        </p:txBody>
      </p:sp>
      <p:pic>
        <p:nvPicPr>
          <p:cNvPr id="6" name="Slika 5" descr="Slika, ki vsebuje besede sedeče, notranji, elektronika, bela&#10;&#10;Opis je samodejno ustvarjen"/>
          <p:cNvPicPr>
            <a:picLocks noChangeAspect="1"/>
          </p:cNvPicPr>
          <p:nvPr/>
        </p:nvPicPr>
        <p:blipFill rotWithShape="1">
          <a:blip r:embed="rId1" cstate="print"/>
          <a:srcRect/>
          <a:stretch>
            <a:fillRect/>
          </a:stretch>
        </p:blipFill>
        <p:spPr>
          <a:xfrm>
            <a:off x="9122526" y="2729573"/>
            <a:ext cx="1449436" cy="1050760"/>
          </a:xfrm>
          <a:prstGeom prst="rect">
            <a:avLst/>
          </a:prstGeom>
        </p:spPr>
      </p:pic>
      <p:pic>
        <p:nvPicPr>
          <p:cNvPr id="7" name="Slika 6" descr="Slika, ki vsebuje besede notranji, bela, mikrovalovna pečica, gospodinjski aparat&#10;&#10;Opis je samodejno ustvarjen"/>
          <p:cNvPicPr>
            <a:picLocks noChangeAspect="1"/>
          </p:cNvPicPr>
          <p:nvPr/>
        </p:nvPicPr>
        <p:blipFill>
          <a:blip r:embed="rId2" cstate="print"/>
          <a:stretch>
            <a:fillRect/>
          </a:stretch>
        </p:blipFill>
        <p:spPr>
          <a:xfrm>
            <a:off x="10063482" y="3385086"/>
            <a:ext cx="1209930" cy="1209930"/>
          </a:xfrm>
          <a:prstGeom prst="rect">
            <a:avLst/>
          </a:prstGeom>
        </p:spPr>
      </p:pic>
      <p:pic>
        <p:nvPicPr>
          <p:cNvPr id="10" name="Slika 9" descr="Slika, ki vsebuje besede temno, naprava, števec, nadzorna plošča&#10;&#10;Opis je samodejno ustvarjen"/>
          <p:cNvPicPr>
            <a:picLocks noChangeAspect="1"/>
          </p:cNvPicPr>
          <p:nvPr/>
        </p:nvPicPr>
        <p:blipFill>
          <a:blip r:embed="rId3" cstate="print"/>
          <a:stretch>
            <a:fillRect/>
          </a:stretch>
        </p:blipFill>
        <p:spPr>
          <a:xfrm>
            <a:off x="3403356" y="2359960"/>
            <a:ext cx="1475710" cy="1475710"/>
          </a:xfrm>
          <a:prstGeom prst="rect">
            <a:avLst/>
          </a:prstGeom>
        </p:spPr>
      </p:pic>
      <p:pic>
        <p:nvPicPr>
          <p:cNvPr id="11" name="Slika 10"/>
          <p:cNvPicPr>
            <a:picLocks noChangeAspect="1"/>
          </p:cNvPicPr>
          <p:nvPr/>
        </p:nvPicPr>
        <p:blipFill>
          <a:blip r:embed="rId4" cstate="print"/>
          <a:stretch>
            <a:fillRect/>
          </a:stretch>
        </p:blipFill>
        <p:spPr>
          <a:xfrm>
            <a:off x="3551004" y="3537191"/>
            <a:ext cx="1226866" cy="782093"/>
          </a:xfrm>
          <a:prstGeom prst="rect">
            <a:avLst/>
          </a:prstGeom>
        </p:spPr>
      </p:pic>
      <p:pic>
        <p:nvPicPr>
          <p:cNvPr id="12" name="Slika 11"/>
          <p:cNvPicPr>
            <a:picLocks noChangeAspect="1"/>
          </p:cNvPicPr>
          <p:nvPr/>
        </p:nvPicPr>
        <p:blipFill>
          <a:blip r:embed="rId5" cstate="print"/>
          <a:stretch>
            <a:fillRect/>
          </a:stretch>
        </p:blipFill>
        <p:spPr>
          <a:xfrm>
            <a:off x="3781282" y="4491181"/>
            <a:ext cx="899100" cy="580478"/>
          </a:xfrm>
          <a:prstGeom prst="rect">
            <a:avLst/>
          </a:prstGeom>
        </p:spPr>
      </p:pic>
      <p:pic>
        <p:nvPicPr>
          <p:cNvPr id="15" name="Slika 14"/>
          <p:cNvPicPr>
            <a:picLocks noChangeAspect="1"/>
          </p:cNvPicPr>
          <p:nvPr/>
        </p:nvPicPr>
        <p:blipFill>
          <a:blip r:embed="rId6" cstate="print"/>
          <a:stretch>
            <a:fillRect/>
          </a:stretch>
        </p:blipFill>
        <p:spPr>
          <a:xfrm>
            <a:off x="6391168" y="2600918"/>
            <a:ext cx="1050759" cy="1050759"/>
          </a:xfrm>
          <a:prstGeom prst="rect">
            <a:avLst/>
          </a:prstGeom>
        </p:spPr>
      </p:pic>
      <p:pic>
        <p:nvPicPr>
          <p:cNvPr id="16" name="Slika 15" descr="Slika, ki vsebuje besede zobnik&#10;&#10;Opis je samodejno ustvarjen"/>
          <p:cNvPicPr>
            <a:picLocks noChangeAspect="1"/>
          </p:cNvPicPr>
          <p:nvPr/>
        </p:nvPicPr>
        <p:blipFill>
          <a:blip r:embed="rId7" cstate="print"/>
          <a:stretch>
            <a:fillRect/>
          </a:stretch>
        </p:blipFill>
        <p:spPr>
          <a:xfrm>
            <a:off x="6309382" y="3649658"/>
            <a:ext cx="1348236" cy="692993"/>
          </a:xfrm>
          <a:prstGeom prst="rect">
            <a:avLst/>
          </a:prstGeom>
        </p:spPr>
      </p:pic>
      <p:pic>
        <p:nvPicPr>
          <p:cNvPr id="17" name="Slika 16" descr="Slika, ki vsebuje besede motor, črna&#10;&#10;Opis je samodejno ustvarjen"/>
          <p:cNvPicPr>
            <a:picLocks noChangeAspect="1"/>
          </p:cNvPicPr>
          <p:nvPr/>
        </p:nvPicPr>
        <p:blipFill>
          <a:blip r:embed="rId8" cstate="print"/>
          <a:stretch>
            <a:fillRect/>
          </a:stretch>
        </p:blipFill>
        <p:spPr>
          <a:xfrm rot="21274219">
            <a:off x="6671505" y="4440103"/>
            <a:ext cx="623991" cy="667254"/>
          </a:xfrm>
          <a:prstGeom prst="rect">
            <a:avLst/>
          </a:prstGeom>
        </p:spPr>
      </p:pic>
      <p:pic>
        <p:nvPicPr>
          <p:cNvPr id="20" name="Slika 19" descr="Slika, ki vsebuje besede bela, svetlo&#10;&#10;Opis je samodejno ustvarjen"/>
          <p:cNvPicPr>
            <a:picLocks noChangeAspect="1"/>
          </p:cNvPicPr>
          <p:nvPr/>
        </p:nvPicPr>
        <p:blipFill>
          <a:blip r:embed="rId9" cstate="print"/>
          <a:stretch>
            <a:fillRect/>
          </a:stretch>
        </p:blipFill>
        <p:spPr>
          <a:xfrm>
            <a:off x="1015042" y="2576002"/>
            <a:ext cx="1045252" cy="1045252"/>
          </a:xfrm>
          <a:prstGeom prst="rect">
            <a:avLst/>
          </a:prstGeom>
        </p:spPr>
      </p:pic>
      <p:pic>
        <p:nvPicPr>
          <p:cNvPr id="21" name="Slika 20" descr="Slika, ki vsebuje besede zobnik&#10;&#10;Opis je samodejno ustvarjen"/>
          <p:cNvPicPr>
            <a:picLocks noChangeAspect="1"/>
          </p:cNvPicPr>
          <p:nvPr/>
        </p:nvPicPr>
        <p:blipFill rotWithShape="1">
          <a:blip r:embed="rId10" cstate="print"/>
          <a:srcRect/>
          <a:stretch>
            <a:fillRect/>
          </a:stretch>
        </p:blipFill>
        <p:spPr>
          <a:xfrm>
            <a:off x="953476" y="4372445"/>
            <a:ext cx="922173" cy="832124"/>
          </a:xfrm>
          <a:prstGeom prst="rect">
            <a:avLst/>
          </a:prstGeom>
        </p:spPr>
      </p:pic>
      <p:pic>
        <p:nvPicPr>
          <p:cNvPr id="22" name="Slika 21" descr="Slika, ki vsebuje besede srebrna, zapri&#10;&#10;Opis je samodejno ustvarjen"/>
          <p:cNvPicPr>
            <a:picLocks noChangeAspect="1"/>
          </p:cNvPicPr>
          <p:nvPr/>
        </p:nvPicPr>
        <p:blipFill>
          <a:blip r:embed="rId11" cstate="print"/>
          <a:stretch>
            <a:fillRect/>
          </a:stretch>
        </p:blipFill>
        <p:spPr>
          <a:xfrm>
            <a:off x="1066516" y="3559494"/>
            <a:ext cx="925518" cy="673104"/>
          </a:xfrm>
          <a:prstGeom prst="rect">
            <a:avLst/>
          </a:prstGeom>
        </p:spPr>
      </p:pic>
      <p:sp>
        <p:nvSpPr>
          <p:cNvPr id="24" name="Pravokotnik 23"/>
          <p:cNvSpPr/>
          <p:nvPr/>
        </p:nvSpPr>
        <p:spPr>
          <a:xfrm>
            <a:off x="415226" y="1377948"/>
            <a:ext cx="2346940" cy="339725"/>
          </a:xfrm>
          <a:prstGeom prst="rect">
            <a:avLst/>
          </a:prstGeom>
        </p:spPr>
        <p:txBody>
          <a:bodyPr wrap="square">
            <a:spAutoFit/>
          </a:bodyPr>
          <a:lstStyle/>
          <a:p>
            <a:pPr algn="ctr" defTabSz="533400">
              <a:lnSpc>
                <a:spcPct val="90000"/>
              </a:lnSpc>
              <a:spcAft>
                <a:spcPct val="35000"/>
              </a:spcAft>
            </a:pPr>
            <a:r>
              <a:rPr lang="zh-CN" altLang="en-US" b="1" dirty="0">
                <a:solidFill>
                  <a:schemeClr val="tx1">
                    <a:lumMod val="65000"/>
                    <a:lumOff val="35000"/>
                  </a:schemeClr>
                </a:solidFill>
                <a:latin typeface="Heiti SC Medium" panose="02000000000000000000" charset="-122"/>
                <a:ea typeface="Heiti SC Medium" panose="02000000000000000000" charset="-122"/>
              </a:rPr>
              <a:t>专业与家用电器</a:t>
            </a:r>
            <a:endParaRPr lang="zh-CN" altLang="en-US" b="1" dirty="0">
              <a:solidFill>
                <a:schemeClr val="tx1">
                  <a:lumMod val="65000"/>
                  <a:lumOff val="35000"/>
                </a:schemeClr>
              </a:solidFill>
              <a:latin typeface="Heiti SC Medium" panose="02000000000000000000" charset="-122"/>
              <a:ea typeface="Heiti SC Medium" panose="02000000000000000000" charset="-122"/>
            </a:endParaRPr>
          </a:p>
        </p:txBody>
      </p:sp>
      <p:sp>
        <p:nvSpPr>
          <p:cNvPr id="25" name="Pravokotnik 24"/>
          <p:cNvSpPr/>
          <p:nvPr/>
        </p:nvSpPr>
        <p:spPr>
          <a:xfrm>
            <a:off x="3348355" y="1379220"/>
            <a:ext cx="1746885" cy="312420"/>
          </a:xfrm>
          <a:prstGeom prst="rect">
            <a:avLst/>
          </a:prstGeom>
        </p:spPr>
        <p:txBody>
          <a:bodyPr wrap="square">
            <a:noAutofit/>
          </a:bodyPr>
          <a:lstStyle/>
          <a:p>
            <a:pPr algn="ctr" defTabSz="533400">
              <a:lnSpc>
                <a:spcPct val="90000"/>
              </a:lnSpc>
              <a:spcAft>
                <a:spcPct val="35000"/>
              </a:spcAft>
            </a:pPr>
            <a:r>
              <a:rPr lang="zh-CN" altLang="en-US" b="1" dirty="0">
                <a:solidFill>
                  <a:schemeClr val="tx1">
                    <a:lumMod val="65000"/>
                    <a:lumOff val="35000"/>
                  </a:schemeClr>
                </a:solidFill>
                <a:latin typeface="Heiti SC Medium" panose="02000000000000000000" charset="-122"/>
                <a:ea typeface="Heiti SC Medium" panose="02000000000000000000" charset="-122"/>
              </a:rPr>
              <a:t>交通出行</a:t>
            </a:r>
            <a:endParaRPr lang="zh-CN" altLang="en-US" b="1" dirty="0">
              <a:solidFill>
                <a:schemeClr val="tx1">
                  <a:lumMod val="65000"/>
                  <a:lumOff val="35000"/>
                </a:schemeClr>
              </a:solidFill>
              <a:latin typeface="Heiti SC Medium" panose="02000000000000000000" charset="-122"/>
              <a:ea typeface="Heiti SC Medium" panose="02000000000000000000" charset="-122"/>
            </a:endParaRPr>
          </a:p>
        </p:txBody>
      </p:sp>
      <p:sp>
        <p:nvSpPr>
          <p:cNvPr id="26" name="Pravokotnik 25"/>
          <p:cNvSpPr/>
          <p:nvPr/>
        </p:nvSpPr>
        <p:spPr>
          <a:xfrm>
            <a:off x="5896868" y="1386337"/>
            <a:ext cx="2071982" cy="339725"/>
          </a:xfrm>
          <a:prstGeom prst="rect">
            <a:avLst/>
          </a:prstGeom>
        </p:spPr>
        <p:txBody>
          <a:bodyPr wrap="square">
            <a:spAutoFit/>
          </a:bodyPr>
          <a:lstStyle/>
          <a:p>
            <a:pPr algn="ctr" defTabSz="533400">
              <a:lnSpc>
                <a:spcPct val="90000"/>
              </a:lnSpc>
              <a:spcAft>
                <a:spcPct val="35000"/>
              </a:spcAft>
            </a:pPr>
            <a:r>
              <a:rPr lang="zh-CN" altLang="en-US" b="1" dirty="0">
                <a:solidFill>
                  <a:schemeClr val="tx1">
                    <a:lumMod val="65000"/>
                    <a:lumOff val="35000"/>
                  </a:schemeClr>
                </a:solidFill>
                <a:latin typeface="Heiti SC Medium" panose="02000000000000000000" charset="-122"/>
                <a:ea typeface="Heiti SC Medium" panose="02000000000000000000" charset="-122"/>
              </a:rPr>
              <a:t>工业领域</a:t>
            </a:r>
            <a:endParaRPr lang="zh-CN" altLang="en-US" b="1" dirty="0">
              <a:solidFill>
                <a:schemeClr val="tx1">
                  <a:lumMod val="65000"/>
                  <a:lumOff val="35000"/>
                </a:schemeClr>
              </a:solidFill>
              <a:latin typeface="Heiti SC Medium" panose="02000000000000000000" charset="-122"/>
              <a:ea typeface="Heiti SC Medium" panose="02000000000000000000" charset="-122"/>
            </a:endParaRPr>
          </a:p>
        </p:txBody>
      </p:sp>
      <p:sp>
        <p:nvSpPr>
          <p:cNvPr id="27" name="Pravokotnik 26"/>
          <p:cNvSpPr/>
          <p:nvPr/>
        </p:nvSpPr>
        <p:spPr>
          <a:xfrm>
            <a:off x="8395790" y="1388849"/>
            <a:ext cx="3311253" cy="339725"/>
          </a:xfrm>
          <a:prstGeom prst="rect">
            <a:avLst/>
          </a:prstGeom>
        </p:spPr>
        <p:txBody>
          <a:bodyPr wrap="square">
            <a:spAutoFit/>
          </a:bodyPr>
          <a:lstStyle/>
          <a:p>
            <a:pPr algn="ctr" defTabSz="533400">
              <a:lnSpc>
                <a:spcPct val="90000"/>
              </a:lnSpc>
              <a:spcAft>
                <a:spcPct val="35000"/>
              </a:spcAft>
            </a:pPr>
            <a:r>
              <a:rPr lang="zh-CN" altLang="en-US" b="1" dirty="0">
                <a:solidFill>
                  <a:schemeClr val="tx1">
                    <a:lumMod val="65000"/>
                    <a:lumOff val="35000"/>
                  </a:schemeClr>
                </a:solidFill>
                <a:latin typeface="Heiti SC Medium" panose="02000000000000000000" charset="-122"/>
                <a:ea typeface="Heiti SC Medium" panose="02000000000000000000" charset="-122"/>
              </a:rPr>
              <a:t>医疗与实验室应用</a:t>
            </a:r>
            <a:endParaRPr lang="zh-CN" altLang="en-US" b="1" dirty="0">
              <a:solidFill>
                <a:schemeClr val="tx1">
                  <a:lumMod val="65000"/>
                  <a:lumOff val="35000"/>
                </a:schemeClr>
              </a:solidFill>
              <a:latin typeface="Heiti SC Medium" panose="02000000000000000000" charset="-122"/>
              <a:ea typeface="Heiti SC Medium" panose="02000000000000000000" charset="-122"/>
            </a:endParaRPr>
          </a:p>
        </p:txBody>
      </p:sp>
      <p:sp>
        <p:nvSpPr>
          <p:cNvPr id="29" name="Pravokotnik 28"/>
          <p:cNvSpPr/>
          <p:nvPr/>
        </p:nvSpPr>
        <p:spPr>
          <a:xfrm>
            <a:off x="738505" y="5751830"/>
            <a:ext cx="11077575" cy="589280"/>
          </a:xfrm>
          <a:prstGeom prst="rect">
            <a:avLst/>
          </a:prstGeom>
        </p:spPr>
        <p:txBody>
          <a:bodyPr wrap="square">
            <a:spAutoFit/>
          </a:bodyPr>
          <a:lstStyle/>
          <a:p>
            <a:pPr algn="ctr" defTabSz="533400">
              <a:lnSpc>
                <a:spcPct val="90000"/>
              </a:lnSpc>
              <a:spcAft>
                <a:spcPct val="35000"/>
              </a:spcAft>
            </a:pPr>
            <a:r>
              <a:rPr lang="zh-CN" altLang="en-US" sz="3600" dirty="0">
                <a:solidFill>
                  <a:schemeClr val="tx1">
                    <a:lumMod val="65000"/>
                    <a:lumOff val="35000"/>
                  </a:schemeClr>
                </a:solidFill>
                <a:latin typeface="Heiti SC Light" panose="02000000000000000000" charset="-122"/>
                <a:ea typeface="Heiti SC Light" panose="02000000000000000000" charset="-122"/>
                <a:cs typeface="Heiti SC Light" panose="02000000000000000000" charset="-122"/>
              </a:rPr>
              <a:t>超过50%基于</a:t>
            </a:r>
            <a:r>
              <a:rPr lang="zh-CN" altLang="en-US" sz="3600" b="1" dirty="0">
                <a:solidFill>
                  <a:schemeClr val="tx1">
                    <a:lumMod val="65000"/>
                    <a:lumOff val="35000"/>
                  </a:schemeClr>
                </a:solidFill>
                <a:latin typeface="Heiti SC Medium" panose="02000000000000000000" charset="-122"/>
                <a:ea typeface="Heiti SC Medium" panose="02000000000000000000" charset="-122"/>
                <a:cs typeface="Heiti SC Medium" panose="02000000000000000000" charset="-122"/>
              </a:rPr>
              <a:t>欧盟委员会技术（</a:t>
            </a:r>
            <a:r>
              <a:rPr lang="en-US" altLang="zh-CN" sz="3600" b="1" dirty="0">
                <a:solidFill>
                  <a:schemeClr val="tx1">
                    <a:lumMod val="65000"/>
                    <a:lumOff val="35000"/>
                  </a:schemeClr>
                </a:solidFill>
                <a:latin typeface="Heiti SC Medium" panose="02000000000000000000" charset="-122"/>
                <a:ea typeface="Heiti SC Medium" panose="02000000000000000000" charset="-122"/>
                <a:cs typeface="Heiti SC Medium" panose="02000000000000000000" charset="-122"/>
              </a:rPr>
              <a:t>EC Technology）</a:t>
            </a:r>
            <a:endParaRPr lang="en-US" altLang="zh-CN" sz="3600" b="1" dirty="0">
              <a:solidFill>
                <a:schemeClr val="tx1">
                  <a:lumMod val="65000"/>
                  <a:lumOff val="35000"/>
                </a:schemeClr>
              </a:solidFill>
              <a:latin typeface="Heiti SC Medium" panose="02000000000000000000" charset="-122"/>
              <a:ea typeface="Heiti SC Medium" panose="02000000000000000000" charset="-122"/>
              <a:cs typeface="Heiti SC Medium" panose="02000000000000000000" charset="-122"/>
            </a:endParaRPr>
          </a:p>
        </p:txBody>
      </p:sp>
      <p:pic>
        <p:nvPicPr>
          <p:cNvPr id="30" name="Slika 29"/>
          <p:cNvPicPr>
            <a:picLocks noChangeAspect="1"/>
          </p:cNvPicPr>
          <p:nvPr/>
        </p:nvPicPr>
        <p:blipFill rotWithShape="1">
          <a:blip r:embed="rId12" cstate="screen"/>
          <a:srcRect/>
          <a:stretch>
            <a:fillRect/>
          </a:stretch>
        </p:blipFill>
        <p:spPr>
          <a:xfrm>
            <a:off x="3830794" y="1711586"/>
            <a:ext cx="812734" cy="800353"/>
          </a:xfrm>
          <a:prstGeom prst="rect">
            <a:avLst/>
          </a:prstGeom>
        </p:spPr>
      </p:pic>
      <p:sp>
        <p:nvSpPr>
          <p:cNvPr id="31" name="PoljeZBesedilom 30"/>
          <p:cNvSpPr txBox="1"/>
          <p:nvPr/>
        </p:nvSpPr>
        <p:spPr>
          <a:xfrm>
            <a:off x="3832744" y="1927097"/>
            <a:ext cx="799981" cy="369332"/>
          </a:xfrm>
          <a:prstGeom prst="rect">
            <a:avLst/>
          </a:prstGeom>
          <a:noFill/>
        </p:spPr>
        <p:txBody>
          <a:bodyPr wrap="square" rtlCol="0">
            <a:spAutoFit/>
          </a:bodyPr>
          <a:lstStyle/>
          <a:p>
            <a:pPr algn="ctr"/>
            <a:r>
              <a:rPr lang="sl-SI" b="1" dirty="0">
                <a:solidFill>
                  <a:schemeClr val="tx1">
                    <a:lumMod val="65000"/>
                    <a:lumOff val="35000"/>
                  </a:schemeClr>
                </a:solidFill>
              </a:rPr>
              <a:t>30%</a:t>
            </a:r>
            <a:endParaRPr lang="sl-SI" b="1" dirty="0">
              <a:solidFill>
                <a:schemeClr val="tx1">
                  <a:lumMod val="65000"/>
                  <a:lumOff val="35000"/>
                </a:schemeClr>
              </a:solidFill>
            </a:endParaRPr>
          </a:p>
        </p:txBody>
      </p:sp>
      <p:pic>
        <p:nvPicPr>
          <p:cNvPr id="32" name="Slika 31"/>
          <p:cNvPicPr>
            <a:picLocks noChangeAspect="1"/>
          </p:cNvPicPr>
          <p:nvPr/>
        </p:nvPicPr>
        <p:blipFill rotWithShape="1">
          <a:blip r:embed="rId12" cstate="screen"/>
          <a:srcRect/>
          <a:stretch>
            <a:fillRect/>
          </a:stretch>
        </p:blipFill>
        <p:spPr>
          <a:xfrm>
            <a:off x="6538558" y="1711586"/>
            <a:ext cx="812734" cy="800353"/>
          </a:xfrm>
          <a:prstGeom prst="rect">
            <a:avLst/>
          </a:prstGeom>
        </p:spPr>
      </p:pic>
      <p:sp>
        <p:nvSpPr>
          <p:cNvPr id="33" name="PoljeZBesedilom 32"/>
          <p:cNvSpPr txBox="1"/>
          <p:nvPr/>
        </p:nvSpPr>
        <p:spPr>
          <a:xfrm>
            <a:off x="6544934" y="1925970"/>
            <a:ext cx="799981" cy="369332"/>
          </a:xfrm>
          <a:prstGeom prst="rect">
            <a:avLst/>
          </a:prstGeom>
          <a:noFill/>
        </p:spPr>
        <p:txBody>
          <a:bodyPr wrap="square" rtlCol="0">
            <a:spAutoFit/>
          </a:bodyPr>
          <a:lstStyle/>
          <a:p>
            <a:pPr algn="ctr"/>
            <a:r>
              <a:rPr lang="sl-SI" b="1" dirty="0">
                <a:solidFill>
                  <a:schemeClr val="tx1">
                    <a:lumMod val="65000"/>
                    <a:lumOff val="35000"/>
                  </a:schemeClr>
                </a:solidFill>
              </a:rPr>
              <a:t>23%</a:t>
            </a:r>
            <a:endParaRPr lang="sl-SI" b="1" dirty="0">
              <a:solidFill>
                <a:schemeClr val="tx1">
                  <a:lumMod val="65000"/>
                  <a:lumOff val="35000"/>
                </a:schemeClr>
              </a:solidFill>
            </a:endParaRPr>
          </a:p>
        </p:txBody>
      </p:sp>
      <p:pic>
        <p:nvPicPr>
          <p:cNvPr id="34" name="Slika 33"/>
          <p:cNvPicPr>
            <a:picLocks noChangeAspect="1"/>
          </p:cNvPicPr>
          <p:nvPr/>
        </p:nvPicPr>
        <p:blipFill rotWithShape="1">
          <a:blip r:embed="rId12" cstate="screen"/>
          <a:srcRect/>
          <a:stretch>
            <a:fillRect/>
          </a:stretch>
        </p:blipFill>
        <p:spPr>
          <a:xfrm>
            <a:off x="9657115" y="1716251"/>
            <a:ext cx="812734" cy="800353"/>
          </a:xfrm>
          <a:prstGeom prst="rect">
            <a:avLst/>
          </a:prstGeom>
        </p:spPr>
      </p:pic>
      <p:sp>
        <p:nvSpPr>
          <p:cNvPr id="35" name="PoljeZBesedilom 34"/>
          <p:cNvSpPr txBox="1"/>
          <p:nvPr/>
        </p:nvSpPr>
        <p:spPr>
          <a:xfrm>
            <a:off x="9667657" y="1933151"/>
            <a:ext cx="799981" cy="369332"/>
          </a:xfrm>
          <a:prstGeom prst="rect">
            <a:avLst/>
          </a:prstGeom>
          <a:noFill/>
        </p:spPr>
        <p:txBody>
          <a:bodyPr wrap="square" rtlCol="0">
            <a:spAutoFit/>
          </a:bodyPr>
          <a:lstStyle/>
          <a:p>
            <a:pPr algn="ctr"/>
            <a:r>
              <a:rPr lang="sl-SI" b="1" dirty="0">
                <a:solidFill>
                  <a:schemeClr val="tx1">
                    <a:lumMod val="65000"/>
                    <a:lumOff val="35000"/>
                  </a:schemeClr>
                </a:solidFill>
              </a:rPr>
              <a:t>2%</a:t>
            </a:r>
            <a:endParaRPr lang="sl-SI" b="1" dirty="0">
              <a:solidFill>
                <a:schemeClr val="tx1">
                  <a:lumMod val="65000"/>
                  <a:lumOff val="35000"/>
                </a:schemeClr>
              </a:solidFill>
            </a:endParaRPr>
          </a:p>
        </p:txBody>
      </p:sp>
      <p:cxnSp>
        <p:nvCxnSpPr>
          <p:cNvPr id="36" name="Raven povezovalnik 35"/>
          <p:cNvCxnSpPr/>
          <p:nvPr/>
        </p:nvCxnSpPr>
        <p:spPr>
          <a:xfrm flipH="1">
            <a:off x="586842" y="2577636"/>
            <a:ext cx="11077521" cy="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Raven povezovalnik 36"/>
          <p:cNvCxnSpPr/>
          <p:nvPr/>
        </p:nvCxnSpPr>
        <p:spPr>
          <a:xfrm flipH="1">
            <a:off x="576817" y="5376950"/>
            <a:ext cx="11077521" cy="0"/>
          </a:xfrm>
          <a:prstGeom prst="line">
            <a:avLst/>
          </a:prstGeom>
          <a:ln w="19050">
            <a:solidFill>
              <a:schemeClr val="bg2">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8" name="Slika 37" descr="Slika, ki vsebuje besede tiskalnik, zaprt prostor, kopirni stroj&#10;&#10;Opis je samodejno ustvarjen"/>
          <p:cNvPicPr>
            <a:picLocks noChangeAspect="1"/>
          </p:cNvPicPr>
          <p:nvPr/>
        </p:nvPicPr>
        <p:blipFill>
          <a:blip r:embed="rId13" cstate="print"/>
          <a:stretch>
            <a:fillRect/>
          </a:stretch>
        </p:blipFill>
        <p:spPr>
          <a:xfrm>
            <a:off x="8930843" y="4172799"/>
            <a:ext cx="1253287" cy="1105841"/>
          </a:xfrm>
          <a:prstGeom prst="rect">
            <a:avLst/>
          </a:prstGeom>
        </p:spPr>
      </p:pic>
      <p:pic>
        <p:nvPicPr>
          <p:cNvPr id="9" name="Slika 8"/>
          <p:cNvPicPr>
            <a:picLocks noChangeAspect="1"/>
          </p:cNvPicPr>
          <p:nvPr/>
        </p:nvPicPr>
        <p:blipFill rotWithShape="1">
          <a:blip r:embed="rId12" cstate="screen"/>
          <a:srcRect/>
          <a:stretch>
            <a:fillRect/>
          </a:stretch>
        </p:blipFill>
        <p:spPr>
          <a:xfrm>
            <a:off x="563620" y="1721086"/>
            <a:ext cx="812734" cy="800353"/>
          </a:xfrm>
          <a:prstGeom prst="rect">
            <a:avLst/>
          </a:prstGeom>
        </p:spPr>
      </p:pic>
      <p:sp>
        <p:nvSpPr>
          <p:cNvPr id="13" name="PoljeZBesedilom 12"/>
          <p:cNvSpPr txBox="1"/>
          <p:nvPr/>
        </p:nvSpPr>
        <p:spPr>
          <a:xfrm>
            <a:off x="576373" y="1955575"/>
            <a:ext cx="799981" cy="369332"/>
          </a:xfrm>
          <a:prstGeom prst="rect">
            <a:avLst/>
          </a:prstGeom>
          <a:noFill/>
        </p:spPr>
        <p:txBody>
          <a:bodyPr wrap="square" rtlCol="0">
            <a:spAutoFit/>
          </a:bodyPr>
          <a:lstStyle/>
          <a:p>
            <a:pPr algn="ctr"/>
            <a:r>
              <a:rPr lang="sl-SI" b="1" kern="800" dirty="0">
                <a:solidFill>
                  <a:schemeClr val="tx1">
                    <a:lumMod val="65000"/>
                    <a:lumOff val="35000"/>
                  </a:schemeClr>
                </a:solidFill>
              </a:rPr>
              <a:t>31%</a:t>
            </a:r>
            <a:endParaRPr lang="sl-SI" b="1" kern="800" dirty="0">
              <a:solidFill>
                <a:schemeClr val="tx1">
                  <a:lumMod val="65000"/>
                  <a:lumOff val="35000"/>
                </a:schemeClr>
              </a:solidFill>
            </a:endParaRPr>
          </a:p>
        </p:txBody>
      </p:sp>
      <p:pic>
        <p:nvPicPr>
          <p:cNvPr id="14" name="Slika 13"/>
          <p:cNvPicPr>
            <a:picLocks noChangeAspect="1"/>
          </p:cNvPicPr>
          <p:nvPr/>
        </p:nvPicPr>
        <p:blipFill rotWithShape="1">
          <a:blip r:embed="rId12" cstate="screen"/>
          <a:srcRect/>
          <a:stretch>
            <a:fillRect/>
          </a:stretch>
        </p:blipFill>
        <p:spPr>
          <a:xfrm>
            <a:off x="1804339" y="1744766"/>
            <a:ext cx="812734" cy="800353"/>
          </a:xfrm>
          <a:prstGeom prst="rect">
            <a:avLst/>
          </a:prstGeom>
        </p:spPr>
      </p:pic>
      <p:sp>
        <p:nvSpPr>
          <p:cNvPr id="18" name="PoljeZBesedilom 17"/>
          <p:cNvSpPr txBox="1"/>
          <p:nvPr/>
        </p:nvSpPr>
        <p:spPr>
          <a:xfrm>
            <a:off x="1816735" y="1955800"/>
            <a:ext cx="800100" cy="346710"/>
          </a:xfrm>
          <a:prstGeom prst="rect">
            <a:avLst/>
          </a:prstGeom>
          <a:noFill/>
        </p:spPr>
        <p:txBody>
          <a:bodyPr wrap="square" rtlCol="0">
            <a:noAutofit/>
          </a:bodyPr>
          <a:lstStyle/>
          <a:p>
            <a:pPr algn="ctr"/>
            <a:r>
              <a:rPr lang="sl-SI" b="1" kern="800" dirty="0">
                <a:solidFill>
                  <a:schemeClr val="tx1">
                    <a:lumMod val="65000"/>
                    <a:lumOff val="35000"/>
                  </a:schemeClr>
                </a:solidFill>
              </a:rPr>
              <a:t>15%</a:t>
            </a:r>
            <a:endParaRPr lang="sl-SI" b="1" kern="800" dirty="0">
              <a:solidFill>
                <a:schemeClr val="tx1">
                  <a:lumMod val="65000"/>
                  <a:lumOff val="35000"/>
                </a:schemeClr>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0" y="6752843"/>
            <a:ext cx="12192000" cy="105410"/>
          </a:xfrm>
          <a:custGeom>
            <a:avLst/>
            <a:gdLst/>
            <a:ahLst/>
            <a:cxnLst/>
            <a:rect l="l" t="t" r="r" b="b"/>
            <a:pathLst>
              <a:path w="12192000" h="105409">
                <a:moveTo>
                  <a:pt x="12192000" y="0"/>
                </a:moveTo>
                <a:lnTo>
                  <a:pt x="0" y="0"/>
                </a:lnTo>
                <a:lnTo>
                  <a:pt x="0" y="105155"/>
                </a:lnTo>
                <a:lnTo>
                  <a:pt x="12192000" y="105155"/>
                </a:lnTo>
                <a:lnTo>
                  <a:pt x="12192000" y="0"/>
                </a:lnTo>
                <a:close/>
              </a:path>
            </a:pathLst>
          </a:custGeom>
          <a:solidFill>
            <a:srgbClr val="E00000"/>
          </a:solidFill>
        </p:spPr>
        <p:txBody>
          <a:bodyPr wrap="square" lIns="0" tIns="0" rIns="0" bIns="0" rtlCol="0"/>
          <a:lstStyle/>
          <a:p>
            <a:endParaRPr lang="en-GB"/>
          </a:p>
        </p:txBody>
      </p:sp>
      <p:sp>
        <p:nvSpPr>
          <p:cNvPr id="5" name="PoljeZBesedilom 4"/>
          <p:cNvSpPr txBox="1"/>
          <p:nvPr/>
        </p:nvSpPr>
        <p:spPr>
          <a:xfrm>
            <a:off x="4975225" y="183515"/>
            <a:ext cx="7216140" cy="739140"/>
          </a:xfrm>
          <a:prstGeom prst="rect">
            <a:avLst/>
          </a:prstGeom>
          <a:noFill/>
        </p:spPr>
        <p:txBody>
          <a:bodyPr wrap="square" rtlCol="0">
            <a:noAutofit/>
          </a:bodyPr>
          <a:lstStyle/>
          <a:p>
            <a:pPr algn="ctr"/>
            <a:r>
              <a:rPr lang="en-US" altLang="zh-CN" sz="3600" spc="300" dirty="0">
                <a:solidFill>
                  <a:schemeClr val="bg1"/>
                </a:solidFill>
                <a:latin typeface="黑体" panose="02010609060101010101" charset="-122"/>
                <a:ea typeface="黑体" panose="02010609060101010101" charset="-122"/>
                <a:cs typeface="黑体" panose="02010609060101010101" charset="-122"/>
              </a:rPr>
              <a:t>Domel EC</a:t>
            </a:r>
            <a:r>
              <a:rPr lang="zh-CN" altLang="en-US" sz="3600" spc="300" dirty="0">
                <a:solidFill>
                  <a:schemeClr val="bg1"/>
                </a:solidFill>
                <a:latin typeface="黑体" panose="02010609060101010101" charset="-122"/>
                <a:ea typeface="黑体" panose="02010609060101010101" charset="-122"/>
                <a:cs typeface="黑体" panose="02010609060101010101" charset="-122"/>
              </a:rPr>
              <a:t>电机概览</a:t>
            </a:r>
            <a:endParaRPr lang="sl-SI" sz="3600" spc="300" dirty="0">
              <a:solidFill>
                <a:schemeClr val="bg1"/>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6" name="图片 5" descr="P47"/>
          <p:cNvPicPr>
            <a:picLocks noChangeAspect="1"/>
          </p:cNvPicPr>
          <p:nvPr/>
        </p:nvPicPr>
        <p:blipFill>
          <a:blip r:embed="rId1"/>
          <a:stretch>
            <a:fillRect/>
          </a:stretch>
        </p:blipFill>
        <p:spPr>
          <a:xfrm>
            <a:off x="1897380" y="1184910"/>
            <a:ext cx="8811895" cy="53892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5"/>
          <p:cNvSpPr txBox="1"/>
          <p:nvPr/>
        </p:nvSpPr>
        <p:spPr>
          <a:xfrm>
            <a:off x="4767580" y="231775"/>
            <a:ext cx="7014210" cy="55372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按行业与区域划分的稀土永磁材料需求</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7" name="文本框 6"/>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3"/>
          <p:cNvPicPr>
            <a:picLocks noChangeAspect="1"/>
          </p:cNvPicPr>
          <p:nvPr/>
        </p:nvPicPr>
        <p:blipFill>
          <a:blip r:embed="rId1"/>
          <a:stretch>
            <a:fillRect/>
          </a:stretch>
        </p:blipFill>
        <p:spPr>
          <a:xfrm>
            <a:off x="633730" y="1466850"/>
            <a:ext cx="10890250" cy="440372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4"/>
          <p:cNvSpPr/>
          <p:nvPr/>
        </p:nvSpPr>
        <p:spPr>
          <a:xfrm>
            <a:off x="4406297" y="2514085"/>
            <a:ext cx="2193848" cy="2195012"/>
          </a:xfrm>
          <a:custGeom>
            <a:avLst/>
            <a:gdLst/>
            <a:ahLst/>
            <a:cxnLst/>
            <a:rect l="l" t="t" r="r" b="b"/>
            <a:pathLst>
              <a:path w="2893059" h="2885440">
                <a:moveTo>
                  <a:pt x="1446276" y="0"/>
                </a:moveTo>
                <a:lnTo>
                  <a:pt x="1397568" y="802"/>
                </a:lnTo>
                <a:lnTo>
                  <a:pt x="1349264" y="3193"/>
                </a:lnTo>
                <a:lnTo>
                  <a:pt x="1301388" y="7148"/>
                </a:lnTo>
                <a:lnTo>
                  <a:pt x="1253966" y="12641"/>
                </a:lnTo>
                <a:lnTo>
                  <a:pt x="1207023" y="19646"/>
                </a:lnTo>
                <a:lnTo>
                  <a:pt x="1160584" y="28140"/>
                </a:lnTo>
                <a:lnTo>
                  <a:pt x="1114674" y="38095"/>
                </a:lnTo>
                <a:lnTo>
                  <a:pt x="1069320" y="49488"/>
                </a:lnTo>
                <a:lnTo>
                  <a:pt x="1024546" y="62292"/>
                </a:lnTo>
                <a:lnTo>
                  <a:pt x="980377" y="76484"/>
                </a:lnTo>
                <a:lnTo>
                  <a:pt x="936839" y="92036"/>
                </a:lnTo>
                <a:lnTo>
                  <a:pt x="893957" y="108925"/>
                </a:lnTo>
                <a:lnTo>
                  <a:pt x="851757" y="127125"/>
                </a:lnTo>
                <a:lnTo>
                  <a:pt x="810263" y="146610"/>
                </a:lnTo>
                <a:lnTo>
                  <a:pt x="769502" y="167356"/>
                </a:lnTo>
                <a:lnTo>
                  <a:pt x="729498" y="189337"/>
                </a:lnTo>
                <a:lnTo>
                  <a:pt x="690277" y="212528"/>
                </a:lnTo>
                <a:lnTo>
                  <a:pt x="651864" y="236904"/>
                </a:lnTo>
                <a:lnTo>
                  <a:pt x="614284" y="262439"/>
                </a:lnTo>
                <a:lnTo>
                  <a:pt x="577563" y="289109"/>
                </a:lnTo>
                <a:lnTo>
                  <a:pt x="541726" y="316887"/>
                </a:lnTo>
                <a:lnTo>
                  <a:pt x="506798" y="345749"/>
                </a:lnTo>
                <a:lnTo>
                  <a:pt x="472805" y="375670"/>
                </a:lnTo>
                <a:lnTo>
                  <a:pt x="439772" y="406624"/>
                </a:lnTo>
                <a:lnTo>
                  <a:pt x="407725" y="438586"/>
                </a:lnTo>
                <a:lnTo>
                  <a:pt x="376688" y="471531"/>
                </a:lnTo>
                <a:lnTo>
                  <a:pt x="346687" y="505434"/>
                </a:lnTo>
                <a:lnTo>
                  <a:pt x="317747" y="540269"/>
                </a:lnTo>
                <a:lnTo>
                  <a:pt x="289894" y="576011"/>
                </a:lnTo>
                <a:lnTo>
                  <a:pt x="263152" y="612634"/>
                </a:lnTo>
                <a:lnTo>
                  <a:pt x="237548" y="650115"/>
                </a:lnTo>
                <a:lnTo>
                  <a:pt x="213106" y="688426"/>
                </a:lnTo>
                <a:lnTo>
                  <a:pt x="189853" y="727544"/>
                </a:lnTo>
                <a:lnTo>
                  <a:pt x="167812" y="767443"/>
                </a:lnTo>
                <a:lnTo>
                  <a:pt x="147010" y="808097"/>
                </a:lnTo>
                <a:lnTo>
                  <a:pt x="127472" y="849482"/>
                </a:lnTo>
                <a:lnTo>
                  <a:pt x="109222" y="891572"/>
                </a:lnTo>
                <a:lnTo>
                  <a:pt x="92288" y="934342"/>
                </a:lnTo>
                <a:lnTo>
                  <a:pt x="76693" y="977766"/>
                </a:lnTo>
                <a:lnTo>
                  <a:pt x="62463" y="1021820"/>
                </a:lnTo>
                <a:lnTo>
                  <a:pt x="49623" y="1066478"/>
                </a:lnTo>
                <a:lnTo>
                  <a:pt x="38199" y="1111715"/>
                </a:lnTo>
                <a:lnTo>
                  <a:pt x="28217" y="1157506"/>
                </a:lnTo>
                <a:lnTo>
                  <a:pt x="19700" y="1203825"/>
                </a:lnTo>
                <a:lnTo>
                  <a:pt x="12676" y="1250648"/>
                </a:lnTo>
                <a:lnTo>
                  <a:pt x="7168" y="1297948"/>
                </a:lnTo>
                <a:lnTo>
                  <a:pt x="3202" y="1345702"/>
                </a:lnTo>
                <a:lnTo>
                  <a:pt x="804" y="1393882"/>
                </a:lnTo>
                <a:lnTo>
                  <a:pt x="0" y="1442465"/>
                </a:lnTo>
                <a:lnTo>
                  <a:pt x="804" y="1491049"/>
                </a:lnTo>
                <a:lnTo>
                  <a:pt x="3202" y="1539229"/>
                </a:lnTo>
                <a:lnTo>
                  <a:pt x="7168" y="1586983"/>
                </a:lnTo>
                <a:lnTo>
                  <a:pt x="12676" y="1634283"/>
                </a:lnTo>
                <a:lnTo>
                  <a:pt x="19700" y="1681106"/>
                </a:lnTo>
                <a:lnTo>
                  <a:pt x="28217" y="1727425"/>
                </a:lnTo>
                <a:lnTo>
                  <a:pt x="38199" y="1773216"/>
                </a:lnTo>
                <a:lnTo>
                  <a:pt x="49623" y="1818453"/>
                </a:lnTo>
                <a:lnTo>
                  <a:pt x="62463" y="1863111"/>
                </a:lnTo>
                <a:lnTo>
                  <a:pt x="76693" y="1907165"/>
                </a:lnTo>
                <a:lnTo>
                  <a:pt x="92288" y="1950589"/>
                </a:lnTo>
                <a:lnTo>
                  <a:pt x="109222" y="1993359"/>
                </a:lnTo>
                <a:lnTo>
                  <a:pt x="127472" y="2035449"/>
                </a:lnTo>
                <a:lnTo>
                  <a:pt x="147010" y="2076834"/>
                </a:lnTo>
                <a:lnTo>
                  <a:pt x="167812" y="2117488"/>
                </a:lnTo>
                <a:lnTo>
                  <a:pt x="189853" y="2157387"/>
                </a:lnTo>
                <a:lnTo>
                  <a:pt x="213106" y="2196505"/>
                </a:lnTo>
                <a:lnTo>
                  <a:pt x="237548" y="2234816"/>
                </a:lnTo>
                <a:lnTo>
                  <a:pt x="263152" y="2272297"/>
                </a:lnTo>
                <a:lnTo>
                  <a:pt x="289894" y="2308920"/>
                </a:lnTo>
                <a:lnTo>
                  <a:pt x="317747" y="2344662"/>
                </a:lnTo>
                <a:lnTo>
                  <a:pt x="346687" y="2379497"/>
                </a:lnTo>
                <a:lnTo>
                  <a:pt x="376688" y="2413400"/>
                </a:lnTo>
                <a:lnTo>
                  <a:pt x="407725" y="2446345"/>
                </a:lnTo>
                <a:lnTo>
                  <a:pt x="439772" y="2478307"/>
                </a:lnTo>
                <a:lnTo>
                  <a:pt x="472805" y="2509261"/>
                </a:lnTo>
                <a:lnTo>
                  <a:pt x="506798" y="2539182"/>
                </a:lnTo>
                <a:lnTo>
                  <a:pt x="541726" y="2568044"/>
                </a:lnTo>
                <a:lnTo>
                  <a:pt x="577563" y="2595822"/>
                </a:lnTo>
                <a:lnTo>
                  <a:pt x="614284" y="2622492"/>
                </a:lnTo>
                <a:lnTo>
                  <a:pt x="651864" y="2648027"/>
                </a:lnTo>
                <a:lnTo>
                  <a:pt x="690277" y="2672403"/>
                </a:lnTo>
                <a:lnTo>
                  <a:pt x="729498" y="2695594"/>
                </a:lnTo>
                <a:lnTo>
                  <a:pt x="769502" y="2717575"/>
                </a:lnTo>
                <a:lnTo>
                  <a:pt x="810263" y="2738321"/>
                </a:lnTo>
                <a:lnTo>
                  <a:pt x="851757" y="2757806"/>
                </a:lnTo>
                <a:lnTo>
                  <a:pt x="893957" y="2776006"/>
                </a:lnTo>
                <a:lnTo>
                  <a:pt x="936839" y="2792895"/>
                </a:lnTo>
                <a:lnTo>
                  <a:pt x="980377" y="2808447"/>
                </a:lnTo>
                <a:lnTo>
                  <a:pt x="1024546" y="2822639"/>
                </a:lnTo>
                <a:lnTo>
                  <a:pt x="1069320" y="2835443"/>
                </a:lnTo>
                <a:lnTo>
                  <a:pt x="1114674" y="2846836"/>
                </a:lnTo>
                <a:lnTo>
                  <a:pt x="1160584" y="2856791"/>
                </a:lnTo>
                <a:lnTo>
                  <a:pt x="1207023" y="2865285"/>
                </a:lnTo>
                <a:lnTo>
                  <a:pt x="1253966" y="2872290"/>
                </a:lnTo>
                <a:lnTo>
                  <a:pt x="1301388" y="2877783"/>
                </a:lnTo>
                <a:lnTo>
                  <a:pt x="1349264" y="2881738"/>
                </a:lnTo>
                <a:lnTo>
                  <a:pt x="1397568" y="2884129"/>
                </a:lnTo>
                <a:lnTo>
                  <a:pt x="1446276" y="2884932"/>
                </a:lnTo>
                <a:lnTo>
                  <a:pt x="1494983" y="2884129"/>
                </a:lnTo>
                <a:lnTo>
                  <a:pt x="1543287" y="2881738"/>
                </a:lnTo>
                <a:lnTo>
                  <a:pt x="1591163" y="2877783"/>
                </a:lnTo>
                <a:lnTo>
                  <a:pt x="1638585" y="2872290"/>
                </a:lnTo>
                <a:lnTo>
                  <a:pt x="1685528" y="2865285"/>
                </a:lnTo>
                <a:lnTo>
                  <a:pt x="1731967" y="2856791"/>
                </a:lnTo>
                <a:lnTo>
                  <a:pt x="1777877" y="2846836"/>
                </a:lnTo>
                <a:lnTo>
                  <a:pt x="1823231" y="2835443"/>
                </a:lnTo>
                <a:lnTo>
                  <a:pt x="1868005" y="2822639"/>
                </a:lnTo>
                <a:lnTo>
                  <a:pt x="1912174" y="2808447"/>
                </a:lnTo>
                <a:lnTo>
                  <a:pt x="1955712" y="2792895"/>
                </a:lnTo>
                <a:lnTo>
                  <a:pt x="1998594" y="2776006"/>
                </a:lnTo>
                <a:lnTo>
                  <a:pt x="2040794" y="2757806"/>
                </a:lnTo>
                <a:lnTo>
                  <a:pt x="2082288" y="2738321"/>
                </a:lnTo>
                <a:lnTo>
                  <a:pt x="2123049" y="2717575"/>
                </a:lnTo>
                <a:lnTo>
                  <a:pt x="2163053" y="2695594"/>
                </a:lnTo>
                <a:lnTo>
                  <a:pt x="2202274" y="2672403"/>
                </a:lnTo>
                <a:lnTo>
                  <a:pt x="2240687" y="2648027"/>
                </a:lnTo>
                <a:lnTo>
                  <a:pt x="2278267" y="2622492"/>
                </a:lnTo>
                <a:lnTo>
                  <a:pt x="2314988" y="2595822"/>
                </a:lnTo>
                <a:lnTo>
                  <a:pt x="2350825" y="2568044"/>
                </a:lnTo>
                <a:lnTo>
                  <a:pt x="2385753" y="2539182"/>
                </a:lnTo>
                <a:lnTo>
                  <a:pt x="2419746" y="2509261"/>
                </a:lnTo>
                <a:lnTo>
                  <a:pt x="2452779" y="2478307"/>
                </a:lnTo>
                <a:lnTo>
                  <a:pt x="2484826" y="2446345"/>
                </a:lnTo>
                <a:lnTo>
                  <a:pt x="2515863" y="2413400"/>
                </a:lnTo>
                <a:lnTo>
                  <a:pt x="2545864" y="2379497"/>
                </a:lnTo>
                <a:lnTo>
                  <a:pt x="2574804" y="2344662"/>
                </a:lnTo>
                <a:lnTo>
                  <a:pt x="2602657" y="2308920"/>
                </a:lnTo>
                <a:lnTo>
                  <a:pt x="2629399" y="2272297"/>
                </a:lnTo>
                <a:lnTo>
                  <a:pt x="2655003" y="2234816"/>
                </a:lnTo>
                <a:lnTo>
                  <a:pt x="2679445" y="2196505"/>
                </a:lnTo>
                <a:lnTo>
                  <a:pt x="2702698" y="2157387"/>
                </a:lnTo>
                <a:lnTo>
                  <a:pt x="2724739" y="2117488"/>
                </a:lnTo>
                <a:lnTo>
                  <a:pt x="2745541" y="2076834"/>
                </a:lnTo>
                <a:lnTo>
                  <a:pt x="2765079" y="2035449"/>
                </a:lnTo>
                <a:lnTo>
                  <a:pt x="2783329" y="1993359"/>
                </a:lnTo>
                <a:lnTo>
                  <a:pt x="2800263" y="1950589"/>
                </a:lnTo>
                <a:lnTo>
                  <a:pt x="2815858" y="1907165"/>
                </a:lnTo>
                <a:lnTo>
                  <a:pt x="2830088" y="1863111"/>
                </a:lnTo>
                <a:lnTo>
                  <a:pt x="2842928" y="1818453"/>
                </a:lnTo>
                <a:lnTo>
                  <a:pt x="2854352" y="1773216"/>
                </a:lnTo>
                <a:lnTo>
                  <a:pt x="2864334" y="1727425"/>
                </a:lnTo>
                <a:lnTo>
                  <a:pt x="2872851" y="1681106"/>
                </a:lnTo>
                <a:lnTo>
                  <a:pt x="2879875" y="1634283"/>
                </a:lnTo>
                <a:lnTo>
                  <a:pt x="2885383" y="1586983"/>
                </a:lnTo>
                <a:lnTo>
                  <a:pt x="2889349" y="1539229"/>
                </a:lnTo>
                <a:lnTo>
                  <a:pt x="2891747" y="1491049"/>
                </a:lnTo>
                <a:lnTo>
                  <a:pt x="2892552" y="1442465"/>
                </a:lnTo>
                <a:lnTo>
                  <a:pt x="2891747" y="1393882"/>
                </a:lnTo>
                <a:lnTo>
                  <a:pt x="2889349" y="1345702"/>
                </a:lnTo>
                <a:lnTo>
                  <a:pt x="2885383" y="1297948"/>
                </a:lnTo>
                <a:lnTo>
                  <a:pt x="2879875" y="1250648"/>
                </a:lnTo>
                <a:lnTo>
                  <a:pt x="2872851" y="1203825"/>
                </a:lnTo>
                <a:lnTo>
                  <a:pt x="2864334" y="1157506"/>
                </a:lnTo>
                <a:lnTo>
                  <a:pt x="2854352" y="1111715"/>
                </a:lnTo>
                <a:lnTo>
                  <a:pt x="2842928" y="1066478"/>
                </a:lnTo>
                <a:lnTo>
                  <a:pt x="2830088" y="1021820"/>
                </a:lnTo>
                <a:lnTo>
                  <a:pt x="2815858" y="977766"/>
                </a:lnTo>
                <a:lnTo>
                  <a:pt x="2800263" y="934342"/>
                </a:lnTo>
                <a:lnTo>
                  <a:pt x="2783329" y="891572"/>
                </a:lnTo>
                <a:lnTo>
                  <a:pt x="2765079" y="849482"/>
                </a:lnTo>
                <a:lnTo>
                  <a:pt x="2745541" y="808097"/>
                </a:lnTo>
                <a:lnTo>
                  <a:pt x="2724739" y="767443"/>
                </a:lnTo>
                <a:lnTo>
                  <a:pt x="2702698" y="727544"/>
                </a:lnTo>
                <a:lnTo>
                  <a:pt x="2679445" y="688426"/>
                </a:lnTo>
                <a:lnTo>
                  <a:pt x="2655003" y="650115"/>
                </a:lnTo>
                <a:lnTo>
                  <a:pt x="2629399" y="612634"/>
                </a:lnTo>
                <a:lnTo>
                  <a:pt x="2602657" y="576011"/>
                </a:lnTo>
                <a:lnTo>
                  <a:pt x="2574804" y="540269"/>
                </a:lnTo>
                <a:lnTo>
                  <a:pt x="2545864" y="505434"/>
                </a:lnTo>
                <a:lnTo>
                  <a:pt x="2515863" y="471531"/>
                </a:lnTo>
                <a:lnTo>
                  <a:pt x="2484826" y="438586"/>
                </a:lnTo>
                <a:lnTo>
                  <a:pt x="2452779" y="406624"/>
                </a:lnTo>
                <a:lnTo>
                  <a:pt x="2419746" y="375670"/>
                </a:lnTo>
                <a:lnTo>
                  <a:pt x="2385753" y="345749"/>
                </a:lnTo>
                <a:lnTo>
                  <a:pt x="2350825" y="316887"/>
                </a:lnTo>
                <a:lnTo>
                  <a:pt x="2314988" y="289109"/>
                </a:lnTo>
                <a:lnTo>
                  <a:pt x="2278267" y="262439"/>
                </a:lnTo>
                <a:lnTo>
                  <a:pt x="2240687" y="236904"/>
                </a:lnTo>
                <a:lnTo>
                  <a:pt x="2202274" y="212528"/>
                </a:lnTo>
                <a:lnTo>
                  <a:pt x="2163053" y="189337"/>
                </a:lnTo>
                <a:lnTo>
                  <a:pt x="2123049" y="167356"/>
                </a:lnTo>
                <a:lnTo>
                  <a:pt x="2082288" y="146610"/>
                </a:lnTo>
                <a:lnTo>
                  <a:pt x="2040794" y="127125"/>
                </a:lnTo>
                <a:lnTo>
                  <a:pt x="1998594" y="108925"/>
                </a:lnTo>
                <a:lnTo>
                  <a:pt x="1955712" y="92036"/>
                </a:lnTo>
                <a:lnTo>
                  <a:pt x="1912174" y="76484"/>
                </a:lnTo>
                <a:lnTo>
                  <a:pt x="1868005" y="62292"/>
                </a:lnTo>
                <a:lnTo>
                  <a:pt x="1823231" y="49488"/>
                </a:lnTo>
                <a:lnTo>
                  <a:pt x="1777877" y="38095"/>
                </a:lnTo>
                <a:lnTo>
                  <a:pt x="1731967" y="28140"/>
                </a:lnTo>
                <a:lnTo>
                  <a:pt x="1685528" y="19646"/>
                </a:lnTo>
                <a:lnTo>
                  <a:pt x="1638585" y="12641"/>
                </a:lnTo>
                <a:lnTo>
                  <a:pt x="1591163" y="7148"/>
                </a:lnTo>
                <a:lnTo>
                  <a:pt x="1543287" y="3193"/>
                </a:lnTo>
                <a:lnTo>
                  <a:pt x="1494983" y="802"/>
                </a:lnTo>
                <a:lnTo>
                  <a:pt x="1446276" y="0"/>
                </a:lnTo>
                <a:close/>
              </a:path>
            </a:pathLst>
          </a:custGeom>
          <a:solidFill>
            <a:schemeClr val="bg1">
              <a:lumMod val="85000"/>
            </a:schemeClr>
          </a:solidFill>
        </p:spPr>
        <p:txBody>
          <a:bodyPr wrap="square" lIns="0" tIns="0" rIns="0" bIns="0" rtlCol="0"/>
          <a:lstStyle/>
          <a:p>
            <a:endParaRPr dirty="0"/>
          </a:p>
        </p:txBody>
      </p:sp>
      <p:sp>
        <p:nvSpPr>
          <p:cNvPr id="22" name="PoljeZBesedilom 21"/>
          <p:cNvSpPr txBox="1"/>
          <p:nvPr/>
        </p:nvSpPr>
        <p:spPr>
          <a:xfrm>
            <a:off x="6710192" y="2052743"/>
            <a:ext cx="716280" cy="306705"/>
          </a:xfrm>
          <a:prstGeom prst="rect">
            <a:avLst/>
          </a:prstGeom>
          <a:noFill/>
        </p:spPr>
        <p:txBody>
          <a:bodyPr wrap="none" lIns="91440" tIns="45720" rIns="91440" bIns="45720" rtlCol="0" anchor="t">
            <a:spAutoFit/>
          </a:bodyPr>
          <a:lstStyle/>
          <a:p>
            <a:pPr algn="l"/>
            <a:r>
              <a:rPr lang="zh-CN" altLang="en-US" sz="1400" dirty="0">
                <a:latin typeface="Heiti SC Light" panose="02000000000000000000" charset="-122"/>
                <a:ea typeface="Heiti SC Light" panose="02000000000000000000" charset="-122"/>
                <a:cs typeface="Arial" panose="020B0604020202020204"/>
              </a:rPr>
              <a:t>无风扇</a:t>
            </a:r>
            <a:endParaRPr lang="zh-CN" altLang="en-US" sz="1400" dirty="0">
              <a:latin typeface="Heiti SC Light" panose="02000000000000000000" charset="-122"/>
              <a:ea typeface="Heiti SC Light" panose="02000000000000000000" charset="-122"/>
              <a:cs typeface="Arial" panose="020B0604020202020204"/>
            </a:endParaRPr>
          </a:p>
        </p:txBody>
      </p:sp>
      <p:sp>
        <p:nvSpPr>
          <p:cNvPr id="38" name="PoljeZBesedilom 37"/>
          <p:cNvSpPr txBox="1"/>
          <p:nvPr/>
        </p:nvSpPr>
        <p:spPr>
          <a:xfrm>
            <a:off x="7081523" y="3972047"/>
            <a:ext cx="2590322" cy="521970"/>
          </a:xfrm>
          <a:prstGeom prst="rect">
            <a:avLst/>
          </a:prstGeom>
          <a:noFill/>
        </p:spPr>
        <p:txBody>
          <a:bodyPr wrap="square" lIns="91440" tIns="45720" rIns="91440" bIns="45720" rtlCol="0" anchor="t">
            <a:spAutoFit/>
          </a:bodyPr>
          <a:lstStyle/>
          <a:p>
            <a:r>
              <a:rPr lang="zh-CN" altLang="en-US" sz="1400" dirty="0">
                <a:latin typeface="Heiti SC Light" panose="02000000000000000000" charset="-122"/>
                <a:ea typeface="Heiti SC Light" panose="02000000000000000000" charset="-122"/>
                <a:cs typeface="Arial" panose="020B0604020202020204"/>
              </a:rPr>
              <a:t>带内置风扇及</a:t>
            </a:r>
            <a:endParaRPr lang="zh-CN" altLang="en-US" sz="1400" dirty="0">
              <a:latin typeface="Heiti SC Light" panose="02000000000000000000" charset="-122"/>
              <a:ea typeface="Heiti SC Light" panose="02000000000000000000" charset="-122"/>
              <a:cs typeface="Arial" panose="020B0604020202020204"/>
            </a:endParaRPr>
          </a:p>
          <a:p>
            <a:r>
              <a:rPr lang="zh-CN" altLang="en-US" sz="1400" dirty="0">
                <a:latin typeface="Heiti SC Light" panose="02000000000000000000" charset="-122"/>
                <a:ea typeface="Heiti SC Light" panose="02000000000000000000" charset="-122"/>
                <a:cs typeface="Arial" panose="020B0604020202020204"/>
              </a:rPr>
              <a:t>霍尔传感器</a:t>
            </a:r>
            <a:endParaRPr lang="zh-CN" altLang="en-US" sz="1400" dirty="0">
              <a:latin typeface="Heiti SC Light" panose="02000000000000000000" charset="-122"/>
              <a:ea typeface="Heiti SC Light" panose="02000000000000000000" charset="-122"/>
              <a:cs typeface="Arial" panose="020B0604020202020204"/>
            </a:endParaRPr>
          </a:p>
        </p:txBody>
      </p:sp>
      <p:pic>
        <p:nvPicPr>
          <p:cNvPr id="5" name="Slika 4" descr="Slika, ki vsebuje besede krog&#10;&#10;Vsebina, ustvarjena z umetno inteligenco, morda ni pravilna."/>
          <p:cNvPicPr>
            <a:picLocks noChangeAspect="1"/>
          </p:cNvPicPr>
          <p:nvPr/>
        </p:nvPicPr>
        <p:blipFill>
          <a:blip r:embed="rId1" cstate="print">
            <a:extLst>
              <a:ext uri="{28A0092B-C50C-407E-A947-70E740481C1C}">
                <a14:useLocalDpi xmlns:a14="http://schemas.microsoft.com/office/drawing/2010/main" val="0"/>
              </a:ext>
            </a:extLst>
          </a:blip>
          <a:srcRect l="19065" t="5555" r="20718"/>
          <a:stretch>
            <a:fillRect/>
          </a:stretch>
        </p:blipFill>
        <p:spPr>
          <a:xfrm>
            <a:off x="737075" y="2565284"/>
            <a:ext cx="1153625" cy="1044653"/>
          </a:xfrm>
          <a:prstGeom prst="rect">
            <a:avLst/>
          </a:prstGeom>
        </p:spPr>
      </p:pic>
      <p:pic>
        <p:nvPicPr>
          <p:cNvPr id="7" name="Slika 6" descr="Slika, ki vsebuje besede krog&#10;&#10;Vsebina, ustvarjena z umetno inteligenco, morda ni pravilna."/>
          <p:cNvPicPr>
            <a:picLocks noChangeAspect="1"/>
          </p:cNvPicPr>
          <p:nvPr/>
        </p:nvPicPr>
        <p:blipFill>
          <a:blip r:embed="rId2" cstate="print">
            <a:extLst>
              <a:ext uri="{28A0092B-C50C-407E-A947-70E740481C1C}">
                <a14:useLocalDpi xmlns:a14="http://schemas.microsoft.com/office/drawing/2010/main" val="0"/>
              </a:ext>
            </a:extLst>
          </a:blip>
          <a:srcRect l="16226" t="4970" r="23965"/>
          <a:stretch>
            <a:fillRect/>
          </a:stretch>
        </p:blipFill>
        <p:spPr>
          <a:xfrm>
            <a:off x="737075" y="3699604"/>
            <a:ext cx="1192991" cy="1130322"/>
          </a:xfrm>
          <a:prstGeom prst="rect">
            <a:avLst/>
          </a:prstGeom>
        </p:spPr>
      </p:pic>
      <p:sp>
        <p:nvSpPr>
          <p:cNvPr id="10" name="PoljeZBesedilom 9"/>
          <p:cNvSpPr txBox="1"/>
          <p:nvPr/>
        </p:nvSpPr>
        <p:spPr>
          <a:xfrm>
            <a:off x="668474" y="2234417"/>
            <a:ext cx="2795270" cy="306705"/>
          </a:xfrm>
          <a:prstGeom prst="rect">
            <a:avLst/>
          </a:prstGeom>
          <a:noFill/>
        </p:spPr>
        <p:txBody>
          <a:bodyPr wrap="none" lIns="91440" tIns="45720" rIns="91440" bIns="45720" rtlCol="0" anchor="t">
            <a:spAutoFit/>
          </a:bodyPr>
          <a:lstStyle/>
          <a:p>
            <a:pPr algn="l"/>
            <a:r>
              <a:rPr lang="zh-CN" altLang="en-US"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rPr>
              <a:t>定子三角形接法</a:t>
            </a:r>
            <a:r>
              <a:rPr lang="en-US" altLang="zh-CN"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rPr>
              <a:t>（</a:t>
            </a:r>
            <a:r>
              <a:rPr lang="sl-SI"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rPr>
              <a:t>Stator delta</a:t>
            </a:r>
            <a:r>
              <a:rPr lang="en-US" altLang="sl-SI"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rPr>
              <a:t>）</a:t>
            </a:r>
            <a:endParaRPr lang="en-US" altLang="sl-SI"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endParaRPr>
          </a:p>
        </p:txBody>
      </p:sp>
      <p:sp>
        <p:nvSpPr>
          <p:cNvPr id="13" name="PoljeZBesedilom 12"/>
          <p:cNvSpPr txBox="1"/>
          <p:nvPr/>
        </p:nvSpPr>
        <p:spPr>
          <a:xfrm>
            <a:off x="737503" y="4978067"/>
            <a:ext cx="3657600" cy="306705"/>
          </a:xfrm>
          <a:prstGeom prst="rect">
            <a:avLst/>
          </a:prstGeom>
          <a:noFill/>
        </p:spPr>
        <p:txBody>
          <a:bodyPr wrap="none" lIns="91440" tIns="45720" rIns="91440" bIns="45720" rtlCol="0" anchor="t">
            <a:spAutoFit/>
          </a:bodyPr>
          <a:lstStyle/>
          <a:p>
            <a:pPr algn="l"/>
            <a:r>
              <a:rPr lang="zh-CN" altLang="en-US"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rPr>
              <a:t>定子三角并联接法（</a:t>
            </a:r>
            <a:r>
              <a:rPr lang="en-US" altLang="zh-CN"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rPr>
              <a:t>Stator Delta Parallel）</a:t>
            </a:r>
            <a:endParaRPr lang="en-US" altLang="zh-CN" sz="1400" b="1" dirty="0">
              <a:solidFill>
                <a:schemeClr val="tx1">
                  <a:lumMod val="75000"/>
                  <a:lumOff val="25000"/>
                </a:schemeClr>
              </a:solidFill>
              <a:latin typeface="Heiti SC Medium" panose="02000000000000000000" charset="-122"/>
              <a:ea typeface="Heiti SC Medium" panose="02000000000000000000" charset="-122"/>
              <a:cs typeface="Heiti SC Medium" panose="02000000000000000000" charset="-122"/>
            </a:endParaRPr>
          </a:p>
        </p:txBody>
      </p:sp>
      <p:sp>
        <p:nvSpPr>
          <p:cNvPr id="45" name="PoljeZBesedilom 44"/>
          <p:cNvSpPr txBox="1"/>
          <p:nvPr/>
        </p:nvSpPr>
        <p:spPr>
          <a:xfrm>
            <a:off x="6301740" y="4899660"/>
            <a:ext cx="2673350" cy="307975"/>
          </a:xfrm>
          <a:prstGeom prst="rect">
            <a:avLst/>
          </a:prstGeom>
          <a:noFill/>
        </p:spPr>
        <p:txBody>
          <a:bodyPr wrap="square" lIns="91440" tIns="45720" rIns="91440" bIns="45720" rtlCol="0" anchor="t">
            <a:noAutofit/>
          </a:bodyPr>
          <a:lstStyle/>
          <a:p>
            <a:r>
              <a:rPr lang="zh-CN" altLang="en-US" sz="1400" dirty="0">
                <a:latin typeface="Heiti SC Light" panose="02000000000000000000" charset="-122"/>
                <a:ea typeface="Heiti SC Light" panose="02000000000000000000" charset="-122"/>
                <a:cs typeface="Arial" panose="020B0604020202020204"/>
              </a:rPr>
              <a:t>封装于外壳内</a:t>
            </a:r>
            <a:endParaRPr lang="zh-CN" altLang="en-US" sz="1400" dirty="0">
              <a:latin typeface="Heiti SC Light" panose="02000000000000000000" charset="-122"/>
              <a:ea typeface="Heiti SC Light" panose="02000000000000000000" charset="-122"/>
              <a:cs typeface="Arial" panose="020B0604020202020204"/>
            </a:endParaRPr>
          </a:p>
        </p:txBody>
      </p:sp>
      <p:pic>
        <p:nvPicPr>
          <p:cNvPr id="3" name="Slika 2" descr="Slika, ki vsebuje besede avtomobilski del, rotor, prestava, kolo&#10;&#10;Vsebina, ustvarjena z UI, morda ni pravilna."/>
          <p:cNvPicPr>
            <a:picLocks noChangeAspect="1"/>
          </p:cNvPicPr>
          <p:nvPr/>
        </p:nvPicPr>
        <p:blipFill>
          <a:blip r:embed="rId3"/>
          <a:stretch>
            <a:fillRect/>
          </a:stretch>
        </p:blipFill>
        <p:spPr>
          <a:xfrm>
            <a:off x="5026454" y="2715543"/>
            <a:ext cx="1150795" cy="801989"/>
          </a:xfrm>
          <a:prstGeom prst="rect">
            <a:avLst/>
          </a:prstGeom>
        </p:spPr>
      </p:pic>
      <p:pic>
        <p:nvPicPr>
          <p:cNvPr id="6" name="Slika 5" descr="Slika, ki vsebuje besede avtomobilski del&#10;&#10;Vsebina, ustvarjena z UI, morda ni pravilna."/>
          <p:cNvPicPr>
            <a:picLocks noChangeAspect="1"/>
          </p:cNvPicPr>
          <p:nvPr/>
        </p:nvPicPr>
        <p:blipFill>
          <a:blip r:embed="rId4"/>
          <a:stretch>
            <a:fillRect/>
          </a:stretch>
        </p:blipFill>
        <p:spPr>
          <a:xfrm>
            <a:off x="4740964" y="3709223"/>
            <a:ext cx="1560614" cy="887607"/>
          </a:xfrm>
          <a:prstGeom prst="rect">
            <a:avLst/>
          </a:prstGeom>
        </p:spPr>
      </p:pic>
      <p:pic>
        <p:nvPicPr>
          <p:cNvPr id="30" name="Slika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2591" y="1344257"/>
            <a:ext cx="1748187" cy="1161196"/>
          </a:xfrm>
          <a:prstGeom prst="rect">
            <a:avLst/>
          </a:prstGeom>
        </p:spPr>
      </p:pic>
      <p:pic>
        <p:nvPicPr>
          <p:cNvPr id="44" name="Slika 43" descr="Slika, ki vsebuje besede prestava, kovinski&#10;&#10;Vsebina, ustvarjena z umetno inteligenco, morda ni pravilna."/>
          <p:cNvPicPr>
            <a:picLocks noChangeAspect="1"/>
          </p:cNvPicPr>
          <p:nvPr/>
        </p:nvPicPr>
        <p:blipFill>
          <a:blip r:embed="rId6" cstate="print">
            <a:extLst>
              <a:ext uri="{28A0092B-C50C-407E-A947-70E740481C1C}">
                <a14:useLocalDpi xmlns:a14="http://schemas.microsoft.com/office/drawing/2010/main" val="0"/>
              </a:ext>
            </a:extLst>
          </a:blip>
          <a:srcRect l="12514" t="3333" r="13607" b="3333"/>
          <a:stretch>
            <a:fillRect/>
          </a:stretch>
        </p:blipFill>
        <p:spPr>
          <a:xfrm>
            <a:off x="6193310" y="5221072"/>
            <a:ext cx="1711102" cy="1350029"/>
          </a:xfrm>
          <a:prstGeom prst="rect">
            <a:avLst/>
          </a:prstGeom>
        </p:spPr>
      </p:pic>
      <p:pic>
        <p:nvPicPr>
          <p:cNvPr id="51" name="Slika 5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7415" y="5300996"/>
            <a:ext cx="1911643" cy="1185414"/>
          </a:xfrm>
          <a:prstGeom prst="rect">
            <a:avLst/>
          </a:prstGeom>
        </p:spPr>
      </p:pic>
      <p:pic>
        <p:nvPicPr>
          <p:cNvPr id="54" name="Slika 53" descr="Slika, ki vsebuje besede avtomobilski del&#10;&#10;Vsebina, ustvarjena z umetno inteligenco, morda ni praviln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53236" y="3938692"/>
            <a:ext cx="2119483" cy="1235144"/>
          </a:xfrm>
          <a:prstGeom prst="rect">
            <a:avLst/>
          </a:prstGeom>
        </p:spPr>
      </p:pic>
      <p:pic>
        <p:nvPicPr>
          <p:cNvPr id="11" name="Slika 10" descr="Slika, ki vsebuje besede avtomobilski del, stroj, avto&#10;&#10;Vsebina, ustvarjena z UI, morda ni pravilna."/>
          <p:cNvPicPr>
            <a:picLocks noChangeAspect="1"/>
          </p:cNvPicPr>
          <p:nvPr/>
        </p:nvPicPr>
        <p:blipFill>
          <a:blip r:embed="rId9"/>
          <a:stretch>
            <a:fillRect/>
          </a:stretch>
        </p:blipFill>
        <p:spPr>
          <a:xfrm>
            <a:off x="8614903" y="2449790"/>
            <a:ext cx="1842346" cy="1160147"/>
          </a:xfrm>
          <a:prstGeom prst="rect">
            <a:avLst/>
          </a:prstGeom>
        </p:spPr>
      </p:pic>
      <p:sp>
        <p:nvSpPr>
          <p:cNvPr id="14" name="PoljeZBesedilom 13"/>
          <p:cNvSpPr txBox="1"/>
          <p:nvPr/>
        </p:nvSpPr>
        <p:spPr>
          <a:xfrm>
            <a:off x="7085965" y="2913380"/>
            <a:ext cx="1911985" cy="307975"/>
          </a:xfrm>
          <a:prstGeom prst="rect">
            <a:avLst/>
          </a:prstGeom>
          <a:noFill/>
        </p:spPr>
        <p:txBody>
          <a:bodyPr wrap="square" lIns="91440" tIns="45720" rIns="91440" bIns="45720" rtlCol="0" anchor="t">
            <a:noAutofit/>
          </a:bodyPr>
          <a:lstStyle/>
          <a:p>
            <a:r>
              <a:rPr lang="zh-CN" altLang="en-US" sz="1400" dirty="0">
                <a:latin typeface="Heiti SC Light" panose="02000000000000000000" charset="-122"/>
                <a:ea typeface="Heiti SC Light" panose="02000000000000000000" charset="-122"/>
                <a:cs typeface="Arial" panose="020B0604020202020204"/>
              </a:rPr>
              <a:t>带内置风扇</a:t>
            </a:r>
            <a:endParaRPr lang="zh-CN" altLang="en-US" sz="1400" dirty="0">
              <a:latin typeface="Heiti SC Light" panose="02000000000000000000" charset="-122"/>
              <a:ea typeface="Heiti SC Light" panose="02000000000000000000" charset="-122"/>
              <a:cs typeface="Arial" panose="020B0604020202020204"/>
            </a:endParaRPr>
          </a:p>
        </p:txBody>
      </p:sp>
      <p:sp>
        <p:nvSpPr>
          <p:cNvPr id="17" name="PoljeZBesedilom 16"/>
          <p:cNvSpPr txBox="1"/>
          <p:nvPr/>
        </p:nvSpPr>
        <p:spPr>
          <a:xfrm>
            <a:off x="4862830" y="189865"/>
            <a:ext cx="7134860" cy="635000"/>
          </a:xfrm>
          <a:prstGeom prst="rect">
            <a:avLst/>
          </a:prstGeom>
          <a:noFill/>
        </p:spPr>
        <p:txBody>
          <a:bodyPr wrap="square" rtlCol="0">
            <a:noAutofit/>
          </a:bodyPr>
          <a:lstStyle/>
          <a:p>
            <a:pPr algn="ctr"/>
            <a:r>
              <a:rPr lang="en-US" altLang="zh-CN" sz="3600" spc="300" dirty="0">
                <a:solidFill>
                  <a:schemeClr val="bg1"/>
                </a:solidFill>
                <a:latin typeface="黑体" panose="02010609060101010101" charset="-122"/>
                <a:ea typeface="黑体" panose="02010609060101010101" charset="-122"/>
                <a:cs typeface="黑体" panose="02010609060101010101" charset="-122"/>
              </a:rPr>
              <a:t>7x0</a:t>
            </a:r>
            <a:r>
              <a:rPr lang="zh-CN" altLang="en-US" sz="3600" spc="300" dirty="0">
                <a:solidFill>
                  <a:schemeClr val="bg1"/>
                </a:solidFill>
                <a:latin typeface="黑体" panose="02010609060101010101" charset="-122"/>
                <a:ea typeface="黑体" panose="02010609060101010101" charset="-122"/>
                <a:cs typeface="黑体" panose="02010609060101010101" charset="-122"/>
              </a:rPr>
              <a:t>系列</a:t>
            </a:r>
            <a:r>
              <a:rPr lang="en-US" altLang="zh-CN" sz="3600" spc="300" dirty="0">
                <a:solidFill>
                  <a:schemeClr val="bg1"/>
                </a:solidFill>
                <a:latin typeface="黑体" panose="02010609060101010101" charset="-122"/>
                <a:ea typeface="黑体" panose="02010609060101010101" charset="-122"/>
                <a:cs typeface="黑体" panose="02010609060101010101" charset="-122"/>
              </a:rPr>
              <a:t>EC</a:t>
            </a:r>
            <a:r>
              <a:rPr lang="zh-CN" altLang="en-US" sz="3600" spc="300" dirty="0">
                <a:solidFill>
                  <a:schemeClr val="bg1"/>
                </a:solidFill>
                <a:latin typeface="黑体" panose="02010609060101010101" charset="-122"/>
                <a:ea typeface="黑体" panose="02010609060101010101" charset="-122"/>
                <a:cs typeface="黑体" panose="02010609060101010101" charset="-122"/>
              </a:rPr>
              <a:t>电机型号</a:t>
            </a:r>
            <a:endParaRPr lang="zh-CN" altLang="en-US" sz="3600" spc="300" dirty="0">
              <a:solidFill>
                <a:schemeClr val="bg1"/>
              </a:solidFill>
              <a:latin typeface="黑体" panose="02010609060101010101" charset="-122"/>
              <a:ea typeface="黑体" panose="02010609060101010101" charset="-122"/>
              <a:cs typeface="黑体" panose="02010609060101010101" charset="-122"/>
            </a:endParaRPr>
          </a:p>
        </p:txBody>
      </p:sp>
      <p:sp>
        <p:nvSpPr>
          <p:cNvPr id="18" name="PoljeZBesedilom 17"/>
          <p:cNvSpPr txBox="1"/>
          <p:nvPr/>
        </p:nvSpPr>
        <p:spPr>
          <a:xfrm>
            <a:off x="615950" y="1468120"/>
            <a:ext cx="3092450" cy="521970"/>
          </a:xfrm>
          <a:prstGeom prst="rect">
            <a:avLst/>
          </a:prstGeom>
          <a:noFill/>
        </p:spPr>
        <p:txBody>
          <a:bodyPr wrap="square" rtlCol="0">
            <a:spAutoFit/>
          </a:bodyPr>
          <a:lstStyle/>
          <a:p>
            <a:r>
              <a:rPr lang="zh-CN" altLang="en-US" sz="2800" b="1" dirty="0">
                <a:solidFill>
                  <a:schemeClr val="tx1">
                    <a:lumMod val="65000"/>
                    <a:lumOff val="35000"/>
                  </a:schemeClr>
                </a:solidFill>
                <a:latin typeface="Heiti SC Medium" panose="02000000000000000000" charset="-122"/>
                <a:ea typeface="Heiti SC Medium" panose="02000000000000000000" charset="-122"/>
              </a:rPr>
              <a:t>模块化设计</a:t>
            </a:r>
            <a:endParaRPr lang="zh-CN" altLang="en-US" sz="2800" b="1" dirty="0">
              <a:solidFill>
                <a:schemeClr val="tx1">
                  <a:lumMod val="65000"/>
                  <a:lumOff val="35000"/>
                </a:schemeClr>
              </a:solidFill>
              <a:latin typeface="Heiti SC Medium" panose="02000000000000000000" charset="-122"/>
              <a:ea typeface="Heiti SC Medium" panose="02000000000000000000" charset="-122"/>
            </a:endParaRPr>
          </a:p>
        </p:txBody>
      </p:sp>
      <p:cxnSp>
        <p:nvCxnSpPr>
          <p:cNvPr id="19" name="Raven puščični povezovalnik 18"/>
          <p:cNvCxnSpPr/>
          <p:nvPr/>
        </p:nvCxnSpPr>
        <p:spPr>
          <a:xfrm>
            <a:off x="1992422" y="3654770"/>
            <a:ext cx="1492120" cy="0"/>
          </a:xfrm>
          <a:prstGeom prst="straightConnector1">
            <a:avLst/>
          </a:prstGeom>
          <a:ln w="1905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20" name="PoljeZBesedilom 19"/>
          <p:cNvSpPr txBox="1"/>
          <p:nvPr/>
        </p:nvSpPr>
        <p:spPr>
          <a:xfrm>
            <a:off x="1612275" y="2786036"/>
            <a:ext cx="2250977" cy="737235"/>
          </a:xfrm>
          <a:prstGeom prst="rect">
            <a:avLst/>
          </a:prstGeom>
          <a:noFill/>
        </p:spPr>
        <p:txBody>
          <a:bodyPr wrap="square" lIns="91440" tIns="45720" rIns="91440" bIns="45720" rtlCol="0" anchor="t">
            <a:spAutoFit/>
          </a:bodyPr>
          <a:lstStyle/>
          <a:p>
            <a:pPr algn="ctr"/>
            <a:r>
              <a:rPr lang="zh-CN" altLang="en-US" sz="1400" b="1" dirty="0">
                <a:solidFill>
                  <a:srgbClr val="FF0000"/>
                </a:solidFill>
                <a:latin typeface="黑体" panose="02010609060101010101" charset="-122"/>
                <a:ea typeface="黑体" panose="02010609060101010101" charset="-122"/>
                <a:cs typeface="黑体" panose="02010609060101010101" charset="-122"/>
              </a:rPr>
              <a:t>5磁体转子</a:t>
            </a:r>
            <a:endParaRPr lang="zh-CN" altLang="en-US" sz="1400" b="1" dirty="0">
              <a:solidFill>
                <a:srgbClr val="FF0000"/>
              </a:solidFill>
              <a:latin typeface="黑体" panose="02010609060101010101" charset="-122"/>
              <a:ea typeface="黑体" panose="02010609060101010101" charset="-122"/>
              <a:cs typeface="黑体" panose="02010609060101010101" charset="-122"/>
            </a:endParaRPr>
          </a:p>
          <a:p>
            <a:pPr algn="ctr"/>
            <a:r>
              <a:rPr lang="zh-CN" altLang="en-US" sz="1400" dirty="0">
                <a:latin typeface="Heiti SC Light" panose="02000000000000000000" charset="-122"/>
                <a:ea typeface="Heiti SC Light" panose="02000000000000000000" charset="-122"/>
                <a:cs typeface="Heiti SC Light" panose="02000000000000000000" charset="-122"/>
              </a:rPr>
              <a:t>适用于中等扭矩，</a:t>
            </a:r>
            <a:endParaRPr lang="zh-CN" altLang="en-US" sz="1400" dirty="0">
              <a:latin typeface="Heiti SC Light" panose="02000000000000000000" charset="-122"/>
              <a:ea typeface="Heiti SC Light" panose="02000000000000000000" charset="-122"/>
              <a:cs typeface="Heiti SC Light" panose="02000000000000000000" charset="-122"/>
            </a:endParaRPr>
          </a:p>
          <a:p>
            <a:pPr algn="ctr"/>
            <a:r>
              <a:rPr lang="zh-CN" altLang="en-US" sz="1400" dirty="0">
                <a:latin typeface="Heiti SC Light" panose="02000000000000000000" charset="-122"/>
                <a:ea typeface="Heiti SC Light" panose="02000000000000000000" charset="-122"/>
                <a:cs typeface="Heiti SC Light" panose="02000000000000000000" charset="-122"/>
              </a:rPr>
              <a:t>成本优化</a:t>
            </a:r>
            <a:endParaRPr lang="zh-CN" altLang="en-US" sz="1400" dirty="0">
              <a:latin typeface="Heiti SC Light" panose="02000000000000000000" charset="-122"/>
              <a:ea typeface="Heiti SC Light" panose="02000000000000000000" charset="-122"/>
              <a:cs typeface="Heiti SC Light" panose="02000000000000000000" charset="-122"/>
            </a:endParaRPr>
          </a:p>
        </p:txBody>
      </p:sp>
      <p:sp>
        <p:nvSpPr>
          <p:cNvPr id="24" name="PoljeZBesedilom 23"/>
          <p:cNvSpPr txBox="1"/>
          <p:nvPr/>
        </p:nvSpPr>
        <p:spPr>
          <a:xfrm>
            <a:off x="2021840" y="3806190"/>
            <a:ext cx="1442085" cy="737235"/>
          </a:xfrm>
          <a:prstGeom prst="rect">
            <a:avLst/>
          </a:prstGeom>
          <a:noFill/>
        </p:spPr>
        <p:txBody>
          <a:bodyPr wrap="square" lIns="91440" tIns="45720" rIns="91440" bIns="45720" rtlCol="0" anchor="t">
            <a:spAutoFit/>
          </a:bodyPr>
          <a:lstStyle/>
          <a:p>
            <a:pPr algn="ctr"/>
            <a:r>
              <a:rPr lang="zh-CN" altLang="en-US" sz="1400" b="1" dirty="0">
                <a:solidFill>
                  <a:srgbClr val="FF0000"/>
                </a:solidFill>
                <a:latin typeface="黑体" panose="02010609060101010101" charset="-122"/>
                <a:ea typeface="黑体" panose="02010609060101010101" charset="-122"/>
                <a:cs typeface="黑体" panose="02010609060101010101" charset="-122"/>
              </a:rPr>
              <a:t>10磁体转子</a:t>
            </a:r>
            <a:endParaRPr lang="zh-CN" altLang="en-US" sz="1400" b="1" dirty="0">
              <a:solidFill>
                <a:srgbClr val="FF0000"/>
              </a:solidFill>
              <a:latin typeface="黑体" panose="02010609060101010101" charset="-122"/>
              <a:ea typeface="黑体" panose="02010609060101010101" charset="-122"/>
              <a:cs typeface="黑体" panose="02010609060101010101" charset="-122"/>
            </a:endParaRPr>
          </a:p>
          <a:p>
            <a:pPr algn="ctr"/>
            <a:r>
              <a:rPr lang="zh-CN" altLang="en-US" sz="1400" dirty="0">
                <a:latin typeface="Heiti SC Light" panose="02000000000000000000" charset="-122"/>
                <a:ea typeface="Heiti SC Light" panose="02000000000000000000" charset="-122"/>
                <a:cs typeface="Heiti SC Light" panose="02000000000000000000" charset="-122"/>
              </a:rPr>
              <a:t>适用于高扭矩，</a:t>
            </a:r>
            <a:endParaRPr lang="zh-CN" altLang="en-US" sz="1400" dirty="0">
              <a:latin typeface="Heiti SC Light" panose="02000000000000000000" charset="-122"/>
              <a:ea typeface="Heiti SC Light" panose="02000000000000000000" charset="-122"/>
              <a:cs typeface="Heiti SC Light" panose="02000000000000000000" charset="-122"/>
            </a:endParaRPr>
          </a:p>
          <a:p>
            <a:pPr algn="ctr"/>
            <a:r>
              <a:rPr lang="zh-CN" altLang="en-US" sz="1400" dirty="0">
                <a:latin typeface="Heiti SC Light" panose="02000000000000000000" charset="-122"/>
                <a:ea typeface="Heiti SC Light" panose="02000000000000000000" charset="-122"/>
                <a:cs typeface="Heiti SC Light" panose="02000000000000000000" charset="-122"/>
              </a:rPr>
              <a:t>高端应用</a:t>
            </a:r>
            <a:endParaRPr lang="zh-CN" altLang="en-US" sz="1400" dirty="0">
              <a:latin typeface="Heiti SC Light" panose="02000000000000000000" charset="-122"/>
              <a:ea typeface="Heiti SC Light" panose="02000000000000000000" charset="-122"/>
              <a:cs typeface="Heiti SC Light" panose="02000000000000000000" charset="-122"/>
            </a:endParaRPr>
          </a:p>
        </p:txBody>
      </p:sp>
      <p:sp>
        <p:nvSpPr>
          <p:cNvPr id="31" name="Lok 30"/>
          <p:cNvSpPr/>
          <p:nvPr/>
        </p:nvSpPr>
        <p:spPr>
          <a:xfrm>
            <a:off x="4040054" y="2114040"/>
            <a:ext cx="2942132" cy="2942132"/>
          </a:xfrm>
          <a:prstGeom prst="arc">
            <a:avLst>
              <a:gd name="adj1" fmla="val 17770813"/>
              <a:gd name="adj2" fmla="val 7485878"/>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l-SI" sz="2000">
              <a:latin typeface="Calibri (Telo)"/>
            </a:endParaRPr>
          </a:p>
        </p:txBody>
      </p:sp>
      <p:sp>
        <p:nvSpPr>
          <p:cNvPr id="32" name="Elipsa 31"/>
          <p:cNvSpPr/>
          <p:nvPr/>
        </p:nvSpPr>
        <p:spPr>
          <a:xfrm>
            <a:off x="6368089" y="2367056"/>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33" name="Elipsa 32"/>
          <p:cNvSpPr/>
          <p:nvPr/>
        </p:nvSpPr>
        <p:spPr>
          <a:xfrm>
            <a:off x="6853076" y="3054342"/>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34" name="Elipsa 33"/>
          <p:cNvSpPr/>
          <p:nvPr/>
        </p:nvSpPr>
        <p:spPr>
          <a:xfrm>
            <a:off x="6778412" y="4172261"/>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39" name="Elipsa 38"/>
          <p:cNvSpPr/>
          <p:nvPr/>
        </p:nvSpPr>
        <p:spPr>
          <a:xfrm>
            <a:off x="6058652" y="4873997"/>
            <a:ext cx="118597" cy="118597"/>
          </a:xfrm>
          <a:prstGeom prst="ellips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sl-SI" sz="2000">
              <a:latin typeface="Calibri (Telo)"/>
            </a:endParaRPr>
          </a:p>
        </p:txBody>
      </p:sp>
      <p:sp>
        <p:nvSpPr>
          <p:cNvPr id="4" name="文本框 3"/>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lika 9"/>
          <p:cNvPicPr>
            <a:picLocks noChangeAspect="1"/>
          </p:cNvPicPr>
          <p:nvPr/>
        </p:nvPicPr>
        <p:blipFill>
          <a:blip r:embed="rId1">
            <a:alphaModFix amt="70000"/>
            <a:grayscl/>
          </a:blip>
          <a:stretch>
            <a:fillRect/>
          </a:stretch>
        </p:blipFill>
        <p:spPr>
          <a:xfrm rot="384789">
            <a:off x="753036" y="4317593"/>
            <a:ext cx="2124993" cy="2089869"/>
          </a:xfrm>
          <a:prstGeom prst="rect">
            <a:avLst/>
          </a:prstGeom>
        </p:spPr>
      </p:pic>
      <p:pic>
        <p:nvPicPr>
          <p:cNvPr id="6" name="Slika 5"/>
          <p:cNvPicPr>
            <a:picLocks noChangeAspect="1"/>
          </p:cNvPicPr>
          <p:nvPr/>
        </p:nvPicPr>
        <p:blipFill>
          <a:blip r:embed="rId2">
            <a:alphaModFix amt="70000"/>
            <a:grayscl/>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258046" y="1349595"/>
            <a:ext cx="3640218" cy="2467428"/>
          </a:xfrm>
          <a:prstGeom prst="rect">
            <a:avLst/>
          </a:prstGeom>
        </p:spPr>
      </p:pic>
      <p:sp>
        <p:nvSpPr>
          <p:cNvPr id="3" name="object 3"/>
          <p:cNvSpPr/>
          <p:nvPr/>
        </p:nvSpPr>
        <p:spPr>
          <a:xfrm>
            <a:off x="0" y="6752843"/>
            <a:ext cx="12192000" cy="105410"/>
          </a:xfrm>
          <a:custGeom>
            <a:avLst/>
            <a:gdLst/>
            <a:ahLst/>
            <a:cxnLst/>
            <a:rect l="l" t="t" r="r" b="b"/>
            <a:pathLst>
              <a:path w="12192000" h="105409">
                <a:moveTo>
                  <a:pt x="12192000" y="0"/>
                </a:moveTo>
                <a:lnTo>
                  <a:pt x="0" y="0"/>
                </a:lnTo>
                <a:lnTo>
                  <a:pt x="0" y="105155"/>
                </a:lnTo>
                <a:lnTo>
                  <a:pt x="12192000" y="105155"/>
                </a:lnTo>
                <a:lnTo>
                  <a:pt x="12192000" y="0"/>
                </a:lnTo>
                <a:close/>
              </a:path>
            </a:pathLst>
          </a:custGeom>
          <a:solidFill>
            <a:srgbClr val="E00000"/>
          </a:solidFill>
        </p:spPr>
        <p:txBody>
          <a:bodyPr wrap="square" lIns="0" tIns="0" rIns="0" bIns="0" rtlCol="0"/>
          <a:lstStyle/>
          <a:p>
            <a:endParaRPr lang="en-GB"/>
          </a:p>
        </p:txBody>
      </p:sp>
      <p:pic>
        <p:nvPicPr>
          <p:cNvPr id="25" name="Slika 24"/>
          <p:cNvPicPr>
            <a:picLocks noChangeAspect="1"/>
          </p:cNvPicPr>
          <p:nvPr/>
        </p:nvPicPr>
        <p:blipFill>
          <a:blip r:embed="rId4">
            <a:alphaModFix amt="70000"/>
            <a:grayscl/>
            <a:extLst>
              <a:ext uri="{BEBA8EAE-BF5A-486C-A8C5-ECC9F3942E4B}">
                <a14:imgProps xmlns:a14="http://schemas.microsoft.com/office/drawing/2010/main">
                  <a14:imgLayer r:embed="rId5">
                    <a14:imgEffect>
                      <a14:backgroundRemoval t="5607" b="94393" l="1538" r="96643">
                        <a14:foregroundMark x1="5594" y1="90966" x2="45315" y2="63396"/>
                        <a14:foregroundMark x1="39720" y1="69782" x2="39720" y2="69782"/>
                        <a14:foregroundMark x1="42532" y1="69575" x2="42934" y2="69299"/>
                        <a14:foregroundMark x1="37844" y1="72794" x2="39410" y2="71719"/>
                        <a14:foregroundMark x1="36936" y1="73417" x2="37626" y2="72943"/>
                        <a14:foregroundMark x1="30076" y1="78127" x2="31321" y2="77272"/>
                        <a14:foregroundMark x1="17745" y1="86593" x2="18188" y2="86289"/>
                        <a14:foregroundMark x1="37902" y1="65732" x2="33427" y2="65576"/>
                        <a14:foregroundMark x1="36364" y1="63084" x2="38182" y2="64174"/>
                        <a14:foregroundMark x1="37902" y1="64174" x2="34965" y2="62617"/>
                        <a14:foregroundMark x1="38322" y1="60592" x2="46853" y2="55140"/>
                        <a14:foregroundMark x1="46853" y1="55140" x2="48112" y2="53738"/>
                        <a14:foregroundMark x1="19301" y1="79283" x2="35105" y2="68069"/>
                        <a14:foregroundMark x1="10955" y1="82667" x2="6993" y2="85514"/>
                        <a14:foregroundMark x1="15094" y1="79692" x2="13361" y2="80937"/>
                        <a14:foregroundMark x1="17829" y1="77726" x2="16424" y2="78736"/>
                        <a14:foregroundMark x1="35385" y1="65109" x2="17829" y2="77726"/>
                        <a14:foregroundMark x1="6993" y1="85514" x2="2378" y2="91121"/>
                        <a14:foregroundMark x1="4196" y1="92523" x2="1958" y2="91433"/>
                        <a14:foregroundMark x1="58741" y1="38941" x2="60420" y2="30997"/>
                        <a14:foregroundMark x1="55664" y1="36293" x2="59860" y2="27570"/>
                        <a14:foregroundMark x1="59860" y1="27570" x2="61259" y2="27882"/>
                        <a14:foregroundMark x1="55524" y1="20561" x2="48112" y2="18224"/>
                        <a14:foregroundMark x1="48112" y1="18224" x2="44615" y2="18224"/>
                        <a14:foregroundMark x1="45455" y1="17134" x2="49650" y2="18224"/>
                        <a14:foregroundMark x1="46014" y1="16822" x2="43357" y2="19470"/>
                        <a14:foregroundMark x1="44895" y1="17290" x2="43357" y2="21495"/>
                        <a14:foregroundMark x1="11189" y1="81464" x2="10909" y2="80841"/>
                        <a14:foregroundMark x1="20559" y1="73053" x2="21259" y2="73988"/>
                        <a14:foregroundMark x1="21399" y1="74611" x2="21399" y2="74611"/>
                        <a14:foregroundMark x1="27552" y1="69315" x2="26713" y2="68536"/>
                        <a14:foregroundMark x1="28671" y1="67290" x2="30629" y2="68380"/>
                        <a14:foregroundMark x1="32867" y1="65421" x2="31888" y2="65109"/>
                        <a14:foregroundMark x1="7552" y1="91745" x2="9650" y2="93769"/>
                        <a14:foregroundMark x1="9510" y1="93769" x2="10350" y2="94704"/>
                        <a14:foregroundMark x1="14126" y1="91900" x2="12587" y2="91277"/>
                        <a14:foregroundMark x1="14545" y1="86916" x2="16923" y2="89252"/>
                        <a14:foregroundMark x1="17902" y1="84268" x2="21538" y2="86916"/>
                        <a14:foregroundMark x1="21818" y1="82243" x2="24056" y2="84112"/>
                        <a14:foregroundMark x1="25175" y1="79283" x2="27133" y2="81464"/>
                        <a14:foregroundMark x1="31748" y1="74143" x2="35105" y2="76636"/>
                        <a14:foregroundMark x1="41678" y1="66978" x2="44615" y2="69782"/>
                        <a14:foregroundMark x1="44895" y1="65109" x2="48112" y2="67290"/>
                        <a14:foregroundMark x1="47972" y1="63084" x2="51049" y2="64953"/>
                        <a14:foregroundMark x1="50909" y1="60903" x2="53287" y2="62773"/>
                        <a14:foregroundMark x1="54266" y1="59190" x2="57203" y2="61215"/>
                        <a14:foregroundMark x1="51049" y1="51246" x2="53147" y2="42679"/>
                        <a14:foregroundMark x1="53147" y1="42679" x2="53706" y2="42056"/>
                        <a14:foregroundMark x1="53706" y1="41900" x2="52727" y2="42991"/>
                        <a14:foregroundMark x1="50350" y1="43925" x2="51748" y2="45483"/>
                        <a14:foregroundMark x1="50490" y1="45016" x2="50490" y2="48598"/>
                        <a14:foregroundMark x1="65035" y1="14953" x2="71608" y2="9657"/>
                        <a14:foregroundMark x1="71608" y1="9657" x2="89930" y2="7009"/>
                        <a14:foregroundMark x1="89930" y1="7009" x2="96224" y2="15265"/>
                        <a14:foregroundMark x1="96224" y1="15265" x2="96783" y2="26324"/>
                        <a14:foregroundMark x1="96783" y1="26324" x2="90629" y2="19003"/>
                        <a14:foregroundMark x1="79580" y1="14798" x2="73846" y2="22741"/>
                        <a14:foregroundMark x1="73846" y1="22741" x2="68811" y2="26168"/>
                        <a14:foregroundMark x1="63497" y1="16511" x2="64056" y2="14019"/>
                        <a14:foregroundMark x1="63077" y1="14174" x2="67133" y2="11994"/>
                        <a14:foregroundMark x1="67413" y1="11994" x2="63217" y2="13863"/>
                        <a14:foregroundMark x1="64755" y1="12150" x2="64895" y2="11682"/>
                        <a14:foregroundMark x1="65734" y1="11682" x2="65734" y2="11682"/>
                        <a14:foregroundMark x1="65455" y1="11371" x2="67692" y2="11215"/>
                        <a14:foregroundMark x1="81538" y1="5452" x2="90629" y2="5607"/>
                        <a14:foregroundMark x1="90629" y1="5607" x2="96364" y2="8567"/>
                        <a14:foregroundMark x1="83776" y1="5763" x2="78042" y2="5919"/>
                        <a14:foregroundMark x1="83077" y1="6386" x2="75385" y2="7477"/>
                        <a14:foregroundMark x1="75385" y1="7477" x2="67972" y2="11526"/>
                        <a14:foregroundMark x1="67972" y1="11526" x2="77622" y2="5763"/>
                        <a14:foregroundMark x1="64056" y1="12617" x2="64895" y2="11371"/>
                        <a14:foregroundMark x1="64895" y1="11526" x2="63077" y2="14174"/>
                        <a14:backgroundMark x1="32587" y1="79283" x2="54965" y2="64486"/>
                        <a14:backgroundMark x1="54965" y1="64486" x2="55664" y2="63551"/>
                        <a14:backgroundMark x1="13378" y1="92969" x2="11727" y2="93499"/>
                        <a14:backgroundMark x1="16224" y1="92056" x2="14463" y2="92621"/>
                        <a14:backgroundMark x1="28620" y1="80164" x2="28951" y2="80374"/>
                        <a14:backgroundMark x1="35882" y1="75785" x2="36923" y2="76636"/>
                        <a14:backgroundMark x1="31329" y1="78037" x2="31487" y2="77066"/>
                        <a14:backgroundMark x1="37762" y1="72586" x2="38042" y2="72274"/>
                        <a14:backgroundMark x1="40559" y1="69938" x2="41328" y2="70093"/>
                        <a14:backgroundMark x1="49480" y1="66826" x2="50210" y2="67290"/>
                        <a14:backgroundMark x1="51974" y1="64170" x2="52727" y2="64642"/>
                        <a14:backgroundMark x1="57619" y1="60744" x2="57902" y2="61059"/>
                        <a14:backgroundMark x1="16643" y1="77726" x2="16643" y2="77726"/>
                        <a14:backgroundMark x1="16224" y1="77414" x2="17063" y2="78037"/>
                        <a14:backgroundMark x1="11748" y1="80374" x2="13427" y2="80841"/>
                      </a14:backgroundRemoval>
                    </a14:imgEffect>
                  </a14:imgLayer>
                </a14:imgProps>
              </a:ext>
            </a:extLst>
          </a:blip>
          <a:stretch>
            <a:fillRect/>
          </a:stretch>
        </p:blipFill>
        <p:spPr>
          <a:xfrm>
            <a:off x="8562791" y="1668507"/>
            <a:ext cx="2658043" cy="2336648"/>
          </a:xfrm>
          <a:prstGeom prst="rect">
            <a:avLst/>
          </a:prstGeom>
        </p:spPr>
      </p:pic>
      <p:pic>
        <p:nvPicPr>
          <p:cNvPr id="13" name="Slika 12"/>
          <p:cNvPicPr>
            <a:picLocks noChangeAspect="1"/>
          </p:cNvPicPr>
          <p:nvPr/>
        </p:nvPicPr>
        <p:blipFill>
          <a:blip r:embed="rId6">
            <a:alphaModFix amt="70000"/>
            <a:grayscl/>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8724529" y="3739089"/>
            <a:ext cx="2745026" cy="2625322"/>
          </a:xfrm>
          <a:prstGeom prst="rect">
            <a:avLst/>
          </a:prstGeom>
        </p:spPr>
      </p:pic>
      <p:pic>
        <p:nvPicPr>
          <p:cNvPr id="5" name="Slika 4" descr="Slika, ki vsebuje besede kamera, kamere in optika, stroj&#10;&#10;Vsebina, ustvarjena z UI, morda ni pravilna."/>
          <p:cNvPicPr>
            <a:picLocks noChangeAspect="1"/>
          </p:cNvPicPr>
          <p:nvPr/>
        </p:nvPicPr>
        <p:blipFill>
          <a:blip r:embed="rId8">
            <a:alphaModFix amt="70000"/>
            <a:grayscl/>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605335" y="4650980"/>
            <a:ext cx="1865807" cy="1813889"/>
          </a:xfrm>
          <a:prstGeom prst="rect">
            <a:avLst/>
          </a:prstGeom>
        </p:spPr>
      </p:pic>
      <p:pic>
        <p:nvPicPr>
          <p:cNvPr id="7" name="Slika 6" descr="Slika, ki vsebuje besede orodje, električna žaga, električno orodje&#10;&#10;Vsebina, ustvarjena z UI, morda ni pravilna."/>
          <p:cNvPicPr>
            <a:picLocks noChangeAspect="1"/>
          </p:cNvPicPr>
          <p:nvPr/>
        </p:nvPicPr>
        <p:blipFill>
          <a:blip r:embed="rId10">
            <a:alphaModFix amt="70000"/>
            <a:grayscl/>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6241484" y="4576360"/>
            <a:ext cx="2048619" cy="1888509"/>
          </a:xfrm>
          <a:prstGeom prst="rect">
            <a:avLst/>
          </a:prstGeom>
        </p:spPr>
      </p:pic>
      <p:pic>
        <p:nvPicPr>
          <p:cNvPr id="8" name="Slika 7" descr="Slika, ki vsebuje besede orodje, električna žaga, stroj, električno orodje&#10;&#10;Vsebina, ustvarjena z UI, morda ni pravilna."/>
          <p:cNvPicPr>
            <a:picLocks noChangeAspect="1"/>
          </p:cNvPicPr>
          <p:nvPr/>
        </p:nvPicPr>
        <p:blipFill>
          <a:blip r:embed="rId12">
            <a:alphaModFix amt="70000"/>
            <a:grayscl/>
            <a:extLst>
              <a:ext uri="{BEBA8EAE-BF5A-486C-A8C5-ECC9F3942E4B}">
                <a14:imgProps xmlns:a14="http://schemas.microsoft.com/office/drawing/2010/main">
                  <a14:imgLayer r:embed="rId13">
                    <a14:imgEffect>
                      <a14:backgroundRemoval t="10000" b="90000" l="10000" r="90000"/>
                    </a14:imgEffect>
                  </a14:imgLayer>
                </a14:imgProps>
              </a:ext>
            </a:extLst>
          </a:blip>
          <a:stretch>
            <a:fillRect/>
          </a:stretch>
        </p:blipFill>
        <p:spPr>
          <a:xfrm>
            <a:off x="3898264" y="2074182"/>
            <a:ext cx="1983284" cy="1930973"/>
          </a:xfrm>
          <a:prstGeom prst="rect">
            <a:avLst/>
          </a:prstGeom>
        </p:spPr>
      </p:pic>
      <p:pic>
        <p:nvPicPr>
          <p:cNvPr id="9" name="Slika 8" descr="Slika, ki vsebuje besede orodje, vrtanje, električno orodje, kladivo&#10;&#10;Vsebina, ustvarjena z UI, morda ni pravilna."/>
          <p:cNvPicPr>
            <a:picLocks noChangeAspect="1"/>
          </p:cNvPicPr>
          <p:nvPr/>
        </p:nvPicPr>
        <p:blipFill>
          <a:blip r:embed="rId14">
            <a:alphaModFix amt="70000"/>
            <a:grayscl/>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6514173" y="1459793"/>
            <a:ext cx="2048618" cy="2545362"/>
          </a:xfrm>
          <a:prstGeom prst="rect">
            <a:avLst/>
          </a:prstGeom>
        </p:spPr>
      </p:pic>
      <p:sp>
        <p:nvSpPr>
          <p:cNvPr id="12" name="PoljeZBesedilom 11"/>
          <p:cNvSpPr txBox="1"/>
          <p:nvPr/>
        </p:nvSpPr>
        <p:spPr>
          <a:xfrm>
            <a:off x="4741545" y="204470"/>
            <a:ext cx="7450455" cy="645160"/>
          </a:xfrm>
          <a:prstGeom prst="rect">
            <a:avLst/>
          </a:prstGeom>
          <a:noFill/>
        </p:spPr>
        <p:txBody>
          <a:bodyPr wrap="square" rtlCol="0">
            <a:spAutoFit/>
          </a:bodyPr>
          <a:lstStyle/>
          <a:p>
            <a:pPr algn="ctr"/>
            <a:r>
              <a:rPr lang="en-US" altLang="zh-CN" sz="3600" spc="300" dirty="0">
                <a:solidFill>
                  <a:schemeClr val="bg1"/>
                </a:solidFill>
                <a:latin typeface="黑体" panose="02010609060101010101" charset="-122"/>
                <a:ea typeface="黑体" panose="02010609060101010101" charset="-122"/>
                <a:cs typeface="黑体" panose="02010609060101010101" charset="-122"/>
              </a:rPr>
              <a:t>EC</a:t>
            </a:r>
            <a:r>
              <a:rPr lang="zh-CN" altLang="en-US" sz="3600" spc="300" dirty="0">
                <a:solidFill>
                  <a:schemeClr val="bg1"/>
                </a:solidFill>
                <a:latin typeface="黑体" panose="02010609060101010101" charset="-122"/>
                <a:ea typeface="黑体" panose="02010609060101010101" charset="-122"/>
                <a:cs typeface="黑体" panose="02010609060101010101" charset="-122"/>
              </a:rPr>
              <a:t>电机应用</a:t>
            </a:r>
            <a:endParaRPr lang="zh-CN" altLang="en-US" sz="3600" spc="300" dirty="0">
              <a:solidFill>
                <a:schemeClr val="bg1"/>
              </a:solidFill>
              <a:latin typeface="黑体" panose="02010609060101010101" charset="-122"/>
              <a:ea typeface="黑体" panose="02010609060101010101" charset="-122"/>
              <a:cs typeface="黑体" panose="02010609060101010101" charset="-122"/>
            </a:endParaRPr>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4151630" y="231140"/>
            <a:ext cx="7679690" cy="57404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暖通空调用高效无稀土（铁氧体）电机</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pic>
        <p:nvPicPr>
          <p:cNvPr id="9" name="Slika 8"/>
          <p:cNvPicPr>
            <a:picLocks noChangeAspect="1"/>
          </p:cNvPicPr>
          <p:nvPr/>
        </p:nvPicPr>
        <p:blipFill rotWithShape="1">
          <a:blip r:embed="rId1" cstate="print">
            <a:extLst>
              <a:ext uri="{28A0092B-C50C-407E-A947-70E740481C1C}">
                <a14:useLocalDpi xmlns:a14="http://schemas.microsoft.com/office/drawing/2010/main" val="0"/>
              </a:ext>
            </a:extLst>
          </a:blip>
          <a:srcRect l="34229" t="20157" r="27105" b="16347"/>
          <a:stretch>
            <a:fillRect/>
          </a:stretch>
        </p:blipFill>
        <p:spPr>
          <a:xfrm>
            <a:off x="904664" y="2612749"/>
            <a:ext cx="1987655" cy="1836000"/>
          </a:xfrm>
          <a:prstGeom prst="rect">
            <a:avLst/>
          </a:prstGeom>
        </p:spPr>
      </p:pic>
      <p:pic>
        <p:nvPicPr>
          <p:cNvPr id="10" name="Slika 9"/>
          <p:cNvPicPr>
            <a:picLocks noChangeAspect="1"/>
          </p:cNvPicPr>
          <p:nvPr/>
        </p:nvPicPr>
        <p:blipFill rotWithShape="1">
          <a:blip r:embed="rId2" cstate="print">
            <a:extLst>
              <a:ext uri="{28A0092B-C50C-407E-A947-70E740481C1C}">
                <a14:useLocalDpi xmlns:a14="http://schemas.microsoft.com/office/drawing/2010/main" val="0"/>
              </a:ext>
            </a:extLst>
          </a:blip>
          <a:srcRect l="12498" t="31311" r="50000" b="11903"/>
          <a:stretch>
            <a:fillRect/>
          </a:stretch>
        </p:blipFill>
        <p:spPr>
          <a:xfrm>
            <a:off x="2990174" y="2973647"/>
            <a:ext cx="1859691" cy="1584000"/>
          </a:xfrm>
          <a:prstGeom prst="rect">
            <a:avLst/>
          </a:prstGeom>
        </p:spPr>
      </p:pic>
      <p:pic>
        <p:nvPicPr>
          <p:cNvPr id="11" name="Slika 10"/>
          <p:cNvPicPr>
            <a:picLocks noChangeAspect="1"/>
          </p:cNvPicPr>
          <p:nvPr/>
        </p:nvPicPr>
        <p:blipFill rotWithShape="1">
          <a:blip r:embed="rId3" cstate="print">
            <a:extLst>
              <a:ext uri="{28A0092B-C50C-407E-A947-70E740481C1C}">
                <a14:useLocalDpi xmlns:a14="http://schemas.microsoft.com/office/drawing/2010/main" val="0"/>
              </a:ext>
            </a:extLst>
          </a:blip>
          <a:srcRect l="24285" t="8093" r="24284" b="9363"/>
          <a:stretch>
            <a:fillRect/>
          </a:stretch>
        </p:blipFill>
        <p:spPr>
          <a:xfrm>
            <a:off x="4967847" y="3275058"/>
            <a:ext cx="1515323" cy="1368000"/>
          </a:xfrm>
          <a:prstGeom prst="rect">
            <a:avLst/>
          </a:prstGeom>
        </p:spPr>
      </p:pic>
      <p:pic>
        <p:nvPicPr>
          <p:cNvPr id="12" name="Slika 11"/>
          <p:cNvPicPr>
            <a:picLocks noChangeAspect="1"/>
          </p:cNvPicPr>
          <p:nvPr/>
        </p:nvPicPr>
        <p:blipFill rotWithShape="1">
          <a:blip r:embed="rId4" cstate="print">
            <a:extLst>
              <a:ext uri="{28A0092B-C50C-407E-A947-70E740481C1C}">
                <a14:useLocalDpi xmlns:a14="http://schemas.microsoft.com/office/drawing/2010/main" val="0"/>
              </a:ext>
            </a:extLst>
          </a:blip>
          <a:srcRect l="26071" t="12037" r="21784" b="10651"/>
          <a:stretch>
            <a:fillRect/>
          </a:stretch>
        </p:blipFill>
        <p:spPr>
          <a:xfrm>
            <a:off x="6767117" y="3523929"/>
            <a:ext cx="1295003" cy="1080000"/>
          </a:xfrm>
          <a:prstGeom prst="rect">
            <a:avLst/>
          </a:prstGeom>
        </p:spPr>
      </p:pic>
      <p:pic>
        <p:nvPicPr>
          <p:cNvPr id="13" name="Slika 12"/>
          <p:cNvPicPr>
            <a:picLocks noChangeAspect="1"/>
          </p:cNvPicPr>
          <p:nvPr/>
        </p:nvPicPr>
        <p:blipFill rotWithShape="1">
          <a:blip r:embed="rId5" cstate="print">
            <a:extLst>
              <a:ext uri="{28A0092B-C50C-407E-A947-70E740481C1C}">
                <a14:useLocalDpi xmlns:a14="http://schemas.microsoft.com/office/drawing/2010/main" val="0"/>
              </a:ext>
            </a:extLst>
          </a:blip>
          <a:srcRect l="24092" r="23449"/>
          <a:stretch>
            <a:fillRect/>
          </a:stretch>
        </p:blipFill>
        <p:spPr>
          <a:xfrm>
            <a:off x="8337931" y="3765647"/>
            <a:ext cx="795594" cy="853089"/>
          </a:xfrm>
          <a:prstGeom prst="rect">
            <a:avLst/>
          </a:prstGeom>
        </p:spPr>
      </p:pic>
      <p:pic>
        <p:nvPicPr>
          <p:cNvPr id="14" name="Slika 13"/>
          <p:cNvPicPr>
            <a:picLocks noChangeAspect="1"/>
          </p:cNvPicPr>
          <p:nvPr/>
        </p:nvPicPr>
        <p:blipFill rotWithShape="1">
          <a:blip r:embed="rId6" cstate="print">
            <a:extLst>
              <a:ext uri="{28A0092B-C50C-407E-A947-70E740481C1C}">
                <a14:useLocalDpi xmlns:a14="http://schemas.microsoft.com/office/drawing/2010/main" val="0"/>
              </a:ext>
            </a:extLst>
          </a:blip>
          <a:srcRect l="20003" r="23325"/>
          <a:stretch>
            <a:fillRect/>
          </a:stretch>
        </p:blipFill>
        <p:spPr>
          <a:xfrm>
            <a:off x="5725508" y="5227819"/>
            <a:ext cx="849994" cy="843647"/>
          </a:xfrm>
          <a:prstGeom prst="rect">
            <a:avLst/>
          </a:prstGeom>
        </p:spPr>
      </p:pic>
      <p:pic>
        <p:nvPicPr>
          <p:cNvPr id="16" name="Slika 15"/>
          <p:cNvPicPr>
            <a:picLocks noChangeAspect="1"/>
          </p:cNvPicPr>
          <p:nvPr/>
        </p:nvPicPr>
        <p:blipFill rotWithShape="1">
          <a:blip r:embed="rId7" cstate="print">
            <a:extLst>
              <a:ext uri="{28A0092B-C50C-407E-A947-70E740481C1C}">
                <a14:useLocalDpi xmlns:a14="http://schemas.microsoft.com/office/drawing/2010/main" val="0"/>
              </a:ext>
            </a:extLst>
          </a:blip>
          <a:srcRect l="38346" t="16583" r="10526" b="12573"/>
          <a:stretch>
            <a:fillRect/>
          </a:stretch>
        </p:blipFill>
        <p:spPr>
          <a:xfrm>
            <a:off x="7932620" y="1441040"/>
            <a:ext cx="2401811" cy="1872000"/>
          </a:xfrm>
          <a:prstGeom prst="rect">
            <a:avLst/>
          </a:prstGeom>
        </p:spPr>
      </p:pic>
      <p:sp>
        <p:nvSpPr>
          <p:cNvPr id="18" name="PoljeZBesedilom 17"/>
          <p:cNvSpPr txBox="1"/>
          <p:nvPr/>
        </p:nvSpPr>
        <p:spPr bwMode="auto">
          <a:xfrm>
            <a:off x="5578694" y="1196350"/>
            <a:ext cx="3060340" cy="10090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spAutoFit/>
          </a:bodyPr>
          <a:lstStyle/>
          <a:p>
            <a:pPr algn="ctr">
              <a:lnSpc>
                <a:spcPct val="110000"/>
              </a:lnSpc>
            </a:pPr>
            <a:endParaRPr lang="sl-SI" altLang="en-US" sz="1600" b="1" i="1" baseline="0" dirty="0">
              <a:solidFill>
                <a:srgbClr val="DC2300"/>
              </a:solidFill>
              <a:latin typeface="Heiti SC Medium" panose="02000000000000000000" charset="-122"/>
              <a:ea typeface="Heiti SC Medium" panose="02000000000000000000" charset="-122"/>
              <a:cs typeface="Heiti SC Medium" panose="02000000000000000000" charset="-122"/>
            </a:endParaRPr>
          </a:p>
          <a:p>
            <a:pPr algn="ctr">
              <a:lnSpc>
                <a:spcPct val="100000"/>
              </a:lnSpc>
              <a:buClrTx/>
              <a:buSzTx/>
              <a:buNone/>
            </a:pPr>
            <a:r>
              <a:rPr lang="zh-CN" altLang="en-US" sz="1600" b="1" i="1" baseline="0" dirty="0">
                <a:solidFill>
                  <a:srgbClr val="DC2300"/>
                </a:solidFill>
              </a:rPr>
              <a:t>高扭矩系列</a:t>
            </a:r>
            <a:endParaRPr lang="zh-CN" altLang="en-US" sz="1600" b="1" i="1" baseline="0" dirty="0">
              <a:solidFill>
                <a:srgbClr val="DC2300"/>
              </a:solidFill>
            </a:endParaRPr>
          </a:p>
          <a:p>
            <a:pPr algn="ctr">
              <a:lnSpc>
                <a:spcPct val="100000"/>
              </a:lnSpc>
              <a:buClrTx/>
              <a:buSzTx/>
              <a:buNone/>
            </a:pPr>
            <a:r>
              <a:rPr lang="zh-CN" altLang="en-US" sz="1600" b="1" i="1" baseline="0" dirty="0">
                <a:solidFill>
                  <a:srgbClr val="DC2300"/>
                </a:solidFill>
              </a:rPr>
              <a:t>（NZ/NZA）</a:t>
            </a:r>
            <a:endParaRPr lang="zh-CN" altLang="en-US" sz="1600" b="1" i="1" baseline="0" dirty="0">
              <a:solidFill>
                <a:srgbClr val="DC2300"/>
              </a:solidFill>
            </a:endParaRPr>
          </a:p>
          <a:p>
            <a:pPr algn="ctr">
              <a:lnSpc>
                <a:spcPct val="100000"/>
              </a:lnSpc>
              <a:buClrTx/>
              <a:buSzTx/>
              <a:buNone/>
            </a:pPr>
            <a:r>
              <a:rPr lang="zh-CN" altLang="en-US" sz="1600" b="1" i="1" baseline="0" dirty="0">
                <a:solidFill>
                  <a:srgbClr val="DC2300"/>
                </a:solidFill>
              </a:rPr>
              <a:t>30–160 Nm</a:t>
            </a:r>
            <a:endParaRPr lang="zh-CN" altLang="en-US" sz="1600" b="1" i="1" baseline="0" dirty="0">
              <a:solidFill>
                <a:srgbClr val="DC2300"/>
              </a:solidFill>
            </a:endParaRPr>
          </a:p>
        </p:txBody>
      </p:sp>
      <p:sp>
        <p:nvSpPr>
          <p:cNvPr id="20" name="PoljeZBesedilom 19"/>
          <p:cNvSpPr txBox="1"/>
          <p:nvPr/>
        </p:nvSpPr>
        <p:spPr bwMode="auto">
          <a:xfrm>
            <a:off x="4270811" y="2712164"/>
            <a:ext cx="2871160" cy="7385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spAutoFit/>
          </a:bodyPr>
          <a:lstStyle/>
          <a:p>
            <a:pPr algn="ctr"/>
            <a:r>
              <a:rPr lang="zh-CN" altLang="en-US" sz="1600" b="1" i="1" baseline="0" dirty="0">
                <a:solidFill>
                  <a:srgbClr val="DC2300"/>
                </a:solidFill>
              </a:rPr>
              <a:t>中扭矩系列（</a:t>
            </a:r>
            <a:r>
              <a:rPr lang="en-US" altLang="zh-CN" sz="1600" b="1" i="1" baseline="0" dirty="0">
                <a:solidFill>
                  <a:srgbClr val="DC2300"/>
                </a:solidFill>
              </a:rPr>
              <a:t>AZ/ZZ）</a:t>
            </a:r>
            <a:endParaRPr lang="en-US" altLang="zh-CN" sz="1600" b="1" i="1" baseline="0" dirty="0">
              <a:solidFill>
                <a:srgbClr val="DC2300"/>
              </a:solidFill>
            </a:endParaRPr>
          </a:p>
          <a:p>
            <a:pPr algn="ctr"/>
            <a:r>
              <a:rPr lang="en-US" altLang="zh-CN" sz="1600" b="1" i="1" baseline="0" dirty="0">
                <a:solidFill>
                  <a:srgbClr val="DC2300"/>
                </a:solidFill>
              </a:rPr>
              <a:t>2–66 Nm</a:t>
            </a:r>
            <a:endParaRPr lang="en-US" altLang="zh-CN" sz="1600" b="1" i="1" baseline="0" dirty="0">
              <a:solidFill>
                <a:srgbClr val="DC2300"/>
              </a:solidFill>
            </a:endParaRPr>
          </a:p>
          <a:p>
            <a:endParaRPr lang="sl-SI" sz="1600" b="1" i="0" baseline="0" dirty="0"/>
          </a:p>
        </p:txBody>
      </p:sp>
      <p:sp>
        <p:nvSpPr>
          <p:cNvPr id="21" name="PoljeZBesedilom 20"/>
          <p:cNvSpPr txBox="1"/>
          <p:nvPr/>
        </p:nvSpPr>
        <p:spPr bwMode="auto">
          <a:xfrm>
            <a:off x="2521593" y="5193323"/>
            <a:ext cx="3708412"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spAutoFit/>
          </a:bodyPr>
          <a:lstStyle/>
          <a:p>
            <a:pPr algn="ctr"/>
            <a:r>
              <a:rPr lang="zh-CN" altLang="en-US" sz="1600" b="1" i="1" baseline="0" dirty="0">
                <a:solidFill>
                  <a:srgbClr val="DC2300"/>
                </a:solidFill>
              </a:rPr>
              <a:t>低扭矩系列（</a:t>
            </a:r>
            <a:r>
              <a:rPr lang="en-US" altLang="zh-CN" sz="1600" b="1" i="1" baseline="0" dirty="0">
                <a:solidFill>
                  <a:srgbClr val="DC2300"/>
                </a:solidFill>
              </a:rPr>
              <a:t>NS）</a:t>
            </a:r>
            <a:endParaRPr lang="en-US" altLang="zh-CN" sz="1600" b="1" i="1" baseline="0" dirty="0">
              <a:solidFill>
                <a:srgbClr val="DC2300"/>
              </a:solidFill>
            </a:endParaRPr>
          </a:p>
          <a:p>
            <a:pPr algn="ctr"/>
            <a:r>
              <a:rPr lang="en-US" altLang="zh-CN" sz="1600" b="1" i="1" baseline="0" dirty="0">
                <a:solidFill>
                  <a:srgbClr val="DC2300"/>
                </a:solidFill>
              </a:rPr>
              <a:t>1–1.8 Nm</a:t>
            </a:r>
            <a:endParaRPr lang="en-US" altLang="zh-CN" sz="1600" b="1" i="1" baseline="0" dirty="0">
              <a:solidFill>
                <a:srgbClr val="DC2300"/>
              </a:solidFill>
            </a:endParaRPr>
          </a:p>
          <a:p>
            <a:pPr algn="ctr"/>
            <a:r>
              <a:rPr lang="zh-CN" altLang="en-US" sz="1600" b="1" i="1" baseline="0" dirty="0">
                <a:solidFill>
                  <a:srgbClr val="DC2300"/>
                </a:solidFill>
              </a:rPr>
              <a:t>（可选配集成控制器）</a:t>
            </a:r>
            <a:endParaRPr lang="zh-CN" altLang="en-US" sz="1600" b="1" i="1" baseline="0" dirty="0">
              <a:solidFill>
                <a:srgbClr val="DC2300"/>
              </a:solidFill>
            </a:endParaRPr>
          </a:p>
          <a:p>
            <a:endParaRPr lang="sl-SI" sz="1600" b="1" i="0" baseline="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907155" y="243205"/>
            <a:ext cx="7893685" cy="585470"/>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暖通空调用高效无稀土电机</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18" name="PoljeZBesedilom 17"/>
          <p:cNvSpPr txBox="1"/>
          <p:nvPr/>
        </p:nvSpPr>
        <p:spPr bwMode="auto">
          <a:xfrm>
            <a:off x="567913" y="1615709"/>
            <a:ext cx="3742830"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ctr" anchorCtr="0" compatLnSpc="1">
            <a:spAutoFit/>
          </a:bodyPr>
          <a:lstStyle/>
          <a:p>
            <a:pPr algn="ctr"/>
            <a:r>
              <a:rPr lang="zh-CN" altLang="en-US" sz="1600" b="1" i="1" baseline="0" dirty="0">
                <a:solidFill>
                  <a:srgbClr val="DC2300"/>
                </a:solidFill>
              </a:rPr>
              <a:t>相较于传统方案的绿色优势</a:t>
            </a:r>
            <a:endParaRPr lang="zh-CN" altLang="en-US" sz="1600" b="1" i="1" baseline="0" dirty="0">
              <a:solidFill>
                <a:srgbClr val="DC2300"/>
              </a:solidFill>
            </a:endParaRPr>
          </a:p>
          <a:p>
            <a:endParaRPr lang="sl-SI" sz="1600" b="1" i="0" baseline="0" dirty="0"/>
          </a:p>
        </p:txBody>
      </p:sp>
      <p:pic>
        <p:nvPicPr>
          <p:cNvPr id="4" name="Picture 3"/>
          <p:cNvPicPr>
            <a:picLocks noChangeAspect="1"/>
          </p:cNvPicPr>
          <p:nvPr/>
        </p:nvPicPr>
        <p:blipFill>
          <a:blip r:embed="rId1"/>
          <a:stretch>
            <a:fillRect/>
          </a:stretch>
        </p:blipFill>
        <p:spPr>
          <a:xfrm>
            <a:off x="9036718" y="3256641"/>
            <a:ext cx="2164268" cy="2158171"/>
          </a:xfrm>
          <a:prstGeom prst="rect">
            <a:avLst/>
          </a:prstGeom>
        </p:spPr>
      </p:pic>
      <p:sp>
        <p:nvSpPr>
          <p:cNvPr id="5" name="TextBox 4"/>
          <p:cNvSpPr txBox="1"/>
          <p:nvPr/>
        </p:nvSpPr>
        <p:spPr>
          <a:xfrm>
            <a:off x="6238962" y="1323128"/>
            <a:ext cx="4122420" cy="1076325"/>
          </a:xfrm>
          <a:prstGeom prst="rect">
            <a:avLst/>
          </a:prstGeom>
          <a:noFill/>
        </p:spPr>
        <p:txBody>
          <a:bodyPr wrap="none" rtlCol="0">
            <a:spAutoFit/>
          </a:bodyPr>
          <a:lstStyle/>
          <a:p>
            <a:pPr algn="l"/>
            <a:r>
              <a:rPr lang="en-US" altLang="zh-CN" sz="1600" dirty="0"/>
              <a:t>Domel</a:t>
            </a:r>
            <a:r>
              <a:rPr lang="zh-CN" altLang="en-US" sz="1600" dirty="0"/>
              <a:t>优势：</a:t>
            </a:r>
            <a:endParaRPr lang="en-US" altLang="zh-CN" sz="1600" dirty="0"/>
          </a:p>
          <a:p>
            <a:pPr algn="l"/>
            <a:r>
              <a:rPr lang="en-US" altLang="zh-CN" sz="1600" dirty="0"/>
              <a:t>-</a:t>
            </a:r>
            <a:r>
              <a:rPr lang="zh-CN" altLang="en-US" sz="1600" dirty="0"/>
              <a:t>使用寿命更长</a:t>
            </a:r>
            <a:endParaRPr lang="zh-CN" altLang="en-US" sz="1600" dirty="0"/>
          </a:p>
          <a:p>
            <a:pPr algn="l"/>
            <a:r>
              <a:rPr lang="en-US" altLang="zh-CN" sz="1600" dirty="0"/>
              <a:t>-</a:t>
            </a:r>
            <a:r>
              <a:rPr lang="zh-CN" altLang="en-US" sz="1600" dirty="0"/>
              <a:t>能效更高</a:t>
            </a:r>
            <a:endParaRPr lang="zh-CN" altLang="en-US" sz="1600" dirty="0"/>
          </a:p>
          <a:p>
            <a:pPr algn="l"/>
            <a:r>
              <a:rPr lang="en-US" altLang="zh-CN" sz="1600" dirty="0"/>
              <a:t>-</a:t>
            </a:r>
            <a:r>
              <a:rPr lang="zh-CN" altLang="en-US" sz="1600" dirty="0"/>
              <a:t>相比其他轴式电机结构更紧凑（长度更短）</a:t>
            </a:r>
            <a:endParaRPr lang="zh-CN" altLang="en-US" sz="1600" dirty="0"/>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a:solidFill>
                  <a:schemeClr val="tx1">
                    <a:lumMod val="65000"/>
                    <a:lumOff val="35000"/>
                  </a:schemeClr>
                </a:solidFill>
                <a:uFillTx/>
              </a:rPr>
              <a:t>可持续创新解决方案</a:t>
            </a:r>
            <a:endParaRPr lang="zh-CN" altLang="en-US" sz="1200">
              <a:solidFill>
                <a:schemeClr val="tx1">
                  <a:lumMod val="65000"/>
                  <a:lumOff val="35000"/>
                </a:schemeClr>
              </a:solidFill>
              <a:uFillTx/>
            </a:endParaRPr>
          </a:p>
        </p:txBody>
      </p:sp>
      <p:pic>
        <p:nvPicPr>
          <p:cNvPr id="6" name="图片 5" descr="P51"/>
          <p:cNvPicPr>
            <a:picLocks noChangeAspect="1"/>
          </p:cNvPicPr>
          <p:nvPr/>
        </p:nvPicPr>
        <p:blipFill>
          <a:blip r:embed="rId2"/>
          <a:stretch>
            <a:fillRect/>
          </a:stretch>
        </p:blipFill>
        <p:spPr>
          <a:xfrm>
            <a:off x="567690" y="2715895"/>
            <a:ext cx="8041640" cy="363093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1">
            <a:lum/>
          </a:blip>
          <a:srcRect/>
          <a:stretch>
            <a:fillRect/>
          </a:stretch>
        </a:blipFill>
        <a:effectLst/>
      </p:bgPr>
    </p:bg>
    <p:spTree>
      <p:nvGrpSpPr>
        <p:cNvPr id="1" name=""/>
        <p:cNvGrpSpPr/>
        <p:nvPr/>
      </p:nvGrpSpPr>
      <p:grpSpPr>
        <a:xfrm>
          <a:off x="0" y="0"/>
          <a:ext cx="0" cy="0"/>
          <a:chOff x="0" y="0"/>
          <a:chExt cx="0" cy="0"/>
        </a:xfrm>
      </p:grpSpPr>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sp>
        <p:nvSpPr>
          <p:cNvPr id="3" name="文本框 2"/>
          <p:cNvSpPr txBox="1"/>
          <p:nvPr/>
        </p:nvSpPr>
        <p:spPr>
          <a:xfrm>
            <a:off x="258445" y="5264785"/>
            <a:ext cx="4253230" cy="817880"/>
          </a:xfrm>
          <a:prstGeom prst="rect">
            <a:avLst/>
          </a:prstGeom>
          <a:solidFill>
            <a:schemeClr val="bg1"/>
          </a:solidFill>
        </p:spPr>
        <p:txBody>
          <a:bodyPr wrap="square" rtlCol="0">
            <a:noAutofit/>
          </a:bodyPr>
          <a:p>
            <a:pPr algn="ctr"/>
            <a:r>
              <a:rPr lang="zh-CN" altLang="en-US" sz="3200">
                <a:latin typeface="黑体" panose="02010609060101010101" charset="-122"/>
                <a:ea typeface="黑体" panose="02010609060101010101" charset="-122"/>
              </a:rPr>
              <a:t>感谢观看</a:t>
            </a:r>
            <a:r>
              <a:rPr lang="en-US" altLang="zh-CN" sz="3200">
                <a:latin typeface="黑体" panose="02010609060101010101" charset="-122"/>
                <a:ea typeface="黑体" panose="02010609060101010101" charset="-122"/>
              </a:rPr>
              <a:t>！</a:t>
            </a:r>
            <a:endParaRPr lang="en-US" altLang="zh-CN" sz="3200">
              <a:latin typeface="黑体" panose="02010609060101010101" charset="-122"/>
              <a:ea typeface="黑体" panose="02010609060101010101"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678045" y="285115"/>
            <a:ext cx="7163435" cy="392430"/>
          </a:xfrm>
          <a:prstGeom prst="rect">
            <a:avLst/>
          </a:prstGeom>
          <a:noFill/>
        </p:spPr>
        <p:txBody>
          <a:bodyPr wrap="square" rtlCol="0" anchor="ctr">
            <a:noAutofit/>
          </a:bodyPr>
          <a:lstStyle/>
          <a:p>
            <a:pPr algn="r"/>
            <a:r>
              <a:rPr lang="zh-CN" altLang="sl-SI" sz="2400" dirty="0">
                <a:solidFill>
                  <a:schemeClr val="bg1"/>
                </a:solidFill>
                <a:latin typeface="黑体" panose="02010609060101010101" charset="-122"/>
                <a:ea typeface="黑体" panose="02010609060101010101" charset="-122"/>
                <a:cs typeface="黑体" panose="02010609060101010101" charset="-122"/>
              </a:rPr>
              <a:t>中国稀土磁材产量及出口</a:t>
            </a:r>
            <a:endParaRPr lang="en-US" altLang="ko-KR" sz="2400" dirty="0">
              <a:solidFill>
                <a:schemeClr val="bg1"/>
              </a:solidFill>
              <a:latin typeface="黑体" panose="02010609060101010101" charset="-122"/>
              <a:ea typeface="黑体" panose="02010609060101010101" charset="-122"/>
              <a:cs typeface="黑体" panose="02010609060101010101" charset="-122"/>
            </a:endParaRPr>
          </a:p>
        </p:txBody>
      </p:sp>
      <p:sp>
        <p:nvSpPr>
          <p:cNvPr id="13" name="TextBox 12"/>
          <p:cNvSpPr txBox="1"/>
          <p:nvPr/>
        </p:nvSpPr>
        <p:spPr>
          <a:xfrm>
            <a:off x="6654165" y="1757680"/>
            <a:ext cx="5095240" cy="3534410"/>
          </a:xfrm>
          <a:prstGeom prst="rect">
            <a:avLst/>
          </a:prstGeom>
          <a:noFill/>
        </p:spPr>
        <p:txBody>
          <a:bodyPr wrap="square">
            <a:spAutoFit/>
          </a:bodyPr>
          <a:lstStyle/>
          <a:p>
            <a:pPr>
              <a:lnSpc>
                <a:spcPts val="1950"/>
              </a:lnSpc>
              <a:spcAft>
                <a:spcPts val="1500"/>
              </a:spcAft>
              <a:buNone/>
            </a:pPr>
            <a:r>
              <a:rPr lang="en-US" altLang="zh-CN" sz="1600" b="1" dirty="0">
                <a:effectLst/>
                <a:latin typeface="Heiti SC Medium" panose="02000000000000000000" charset="-122"/>
                <a:ea typeface="Heiti SC Medium" panose="02000000000000000000" charset="-122"/>
                <a:cs typeface="Heiti SC Medium" panose="02000000000000000000" charset="-122"/>
              </a:rPr>
              <a:t>2025</a:t>
            </a:r>
            <a:r>
              <a:rPr lang="zh-CN" altLang="en-US" sz="1600" b="1" dirty="0">
                <a:effectLst/>
                <a:latin typeface="Heiti SC Medium" panose="02000000000000000000" charset="-122"/>
                <a:ea typeface="Heiti SC Medium" panose="02000000000000000000" charset="-122"/>
                <a:cs typeface="Heiti SC Medium" panose="02000000000000000000" charset="-122"/>
              </a:rPr>
              <a:t>年中国稀土永磁体出口情况：</a:t>
            </a:r>
            <a:endParaRPr lang="zh-CN" altLang="en-US" sz="1600" b="1" dirty="0">
              <a:effectLst/>
              <a:latin typeface="Heiti SC Medium" panose="02000000000000000000" charset="-122"/>
              <a:ea typeface="Heiti SC Medium" panose="02000000000000000000" charset="-122"/>
              <a:cs typeface="Heiti SC Medium" panose="02000000000000000000" charset="-122"/>
            </a:endParaRPr>
          </a:p>
          <a:p>
            <a:pPr marL="285750" lvl="0" indent="-285750">
              <a:lnSpc>
                <a:spcPts val="1950"/>
              </a:lnSpc>
              <a:buFont typeface="Arial" panose="020B0604020202020204" pitchFamily="34" charset="0"/>
              <a:buChar char="•"/>
              <a:tabLst>
                <a:tab pos="457200" algn="l"/>
              </a:tabLst>
            </a:pPr>
            <a:r>
              <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rPr>
              <a:t>出口量：</a:t>
            </a:r>
            <a:r>
              <a:rPr lang="en-US" altLang="zh-CN" sz="1600" dirty="0">
                <a:solidFill>
                  <a:srgbClr val="363737"/>
                </a:solidFill>
                <a:effectLst/>
                <a:latin typeface="Heiti SC Light" panose="02000000000000000000" charset="-122"/>
                <a:ea typeface="Heiti SC Light" panose="02000000000000000000" charset="-122"/>
                <a:cs typeface="Heiti SC Light" panose="02000000000000000000" charset="-122"/>
              </a:rPr>
              <a:t>57,392</a:t>
            </a:r>
            <a:r>
              <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rPr>
              <a:t>吨（较</a:t>
            </a:r>
            <a:r>
              <a:rPr lang="en-US" altLang="zh-CN" sz="1600" dirty="0">
                <a:solidFill>
                  <a:srgbClr val="363737"/>
                </a:solidFill>
                <a:effectLst/>
                <a:latin typeface="Heiti SC Light" panose="02000000000000000000" charset="-122"/>
                <a:ea typeface="Heiti SC Light" panose="02000000000000000000" charset="-122"/>
                <a:cs typeface="Heiti SC Light" panose="02000000000000000000" charset="-122"/>
              </a:rPr>
              <a:t>2024</a:t>
            </a:r>
            <a:r>
              <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rPr>
              <a:t>年下降</a:t>
            </a:r>
            <a:r>
              <a:rPr lang="en-US" altLang="zh-CN" sz="1600" dirty="0">
                <a:solidFill>
                  <a:srgbClr val="363737"/>
                </a:solidFill>
                <a:effectLst/>
                <a:latin typeface="Heiti SC Light" panose="02000000000000000000" charset="-122"/>
                <a:ea typeface="Heiti SC Light" panose="02000000000000000000" charset="-122"/>
                <a:cs typeface="Heiti SC Light" panose="02000000000000000000" charset="-122"/>
              </a:rPr>
              <a:t>1.3%</a:t>
            </a:r>
            <a:r>
              <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rPr>
              <a:t>）</a:t>
            </a:r>
            <a:endPar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endParaRPr>
          </a:p>
          <a:p>
            <a:pPr marL="285750" lvl="0" indent="-285750">
              <a:lnSpc>
                <a:spcPts val="1950"/>
              </a:lnSpc>
              <a:buFont typeface="Arial" panose="020B0604020202020204" pitchFamily="34" charset="0"/>
              <a:buChar char="•"/>
              <a:tabLst>
                <a:tab pos="457200" algn="l"/>
              </a:tabLst>
            </a:pPr>
            <a:r>
              <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rPr>
              <a:t>对欧洲出口量约为</a:t>
            </a:r>
            <a:r>
              <a:rPr lang="en-US" altLang="zh-CN" sz="1600" dirty="0">
                <a:solidFill>
                  <a:srgbClr val="363737"/>
                </a:solidFill>
                <a:effectLst/>
                <a:latin typeface="Heiti SC Light" panose="02000000000000000000" charset="-122"/>
                <a:ea typeface="Heiti SC Light" panose="02000000000000000000" charset="-122"/>
                <a:cs typeface="Heiti SC Light" panose="02000000000000000000" charset="-122"/>
              </a:rPr>
              <a:t>22,500</a:t>
            </a:r>
            <a:r>
              <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rPr>
              <a:t>吨</a:t>
            </a:r>
            <a:endParaRPr lang="zh-CN" altLang="en-US" sz="1600" dirty="0">
              <a:solidFill>
                <a:srgbClr val="363737"/>
              </a:solidFill>
              <a:effectLst/>
              <a:latin typeface="Heiti SC Light" panose="02000000000000000000" charset="-122"/>
              <a:ea typeface="Heiti SC Light" panose="02000000000000000000" charset="-122"/>
              <a:cs typeface="Heiti SC Light" panose="02000000000000000000" charset="-122"/>
            </a:endParaRPr>
          </a:p>
          <a:p>
            <a:pPr lvl="0">
              <a:lnSpc>
                <a:spcPts val="1950"/>
              </a:lnSpc>
              <a:tabLst>
                <a:tab pos="457200" algn="l"/>
              </a:tabLst>
            </a:pPr>
            <a:endParaRPr lang="sl-SI" sz="1600" dirty="0">
              <a:solidFill>
                <a:srgbClr val="363737"/>
              </a:solidFill>
              <a:latin typeface="Heiti SC Light" panose="02000000000000000000" charset="-122"/>
              <a:ea typeface="Heiti SC Light" panose="02000000000000000000" charset="-122"/>
              <a:cs typeface="Heiti SC Light" panose="02000000000000000000" charset="-122"/>
            </a:endParaRPr>
          </a:p>
          <a:p>
            <a:pPr lvl="0">
              <a:lnSpc>
                <a:spcPts val="1950"/>
              </a:lnSpc>
              <a:tabLst>
                <a:tab pos="457200" algn="l"/>
              </a:tabLst>
            </a:pPr>
            <a:r>
              <a:rPr lang="en-US" altLang="zh-CN" sz="1600" b="1" dirty="0">
                <a:solidFill>
                  <a:srgbClr val="363737"/>
                </a:solidFill>
                <a:effectLst/>
                <a:latin typeface="Heiti SC Medium" panose="02000000000000000000" charset="-122"/>
                <a:ea typeface="Heiti SC Medium" panose="02000000000000000000" charset="-122"/>
                <a:cs typeface="Heiti SC Medium" panose="02000000000000000000" charset="-122"/>
              </a:rPr>
              <a:t>2025</a:t>
            </a:r>
            <a:r>
              <a:rPr lang="zh-CN" altLang="en-US" sz="1600" b="1" dirty="0">
                <a:solidFill>
                  <a:srgbClr val="363737"/>
                </a:solidFill>
                <a:effectLst/>
                <a:latin typeface="Heiti SC Medium" panose="02000000000000000000" charset="-122"/>
                <a:ea typeface="Heiti SC Medium" panose="02000000000000000000" charset="-122"/>
                <a:cs typeface="Heiti SC Medium" panose="02000000000000000000" charset="-122"/>
              </a:rPr>
              <a:t>年中国稀土出口情况：</a:t>
            </a:r>
            <a:endParaRPr lang="zh-CN" altLang="en-US" sz="1600" b="1" dirty="0">
              <a:solidFill>
                <a:srgbClr val="363737"/>
              </a:solidFill>
              <a:effectLst/>
              <a:latin typeface="Heiti SC Medium" panose="02000000000000000000" charset="-122"/>
              <a:ea typeface="Heiti SC Medium" panose="02000000000000000000" charset="-122"/>
              <a:cs typeface="Heiti SC Medium" panose="02000000000000000000" charset="-122"/>
            </a:endParaRPr>
          </a:p>
          <a:p>
            <a:pPr lvl="0">
              <a:lnSpc>
                <a:spcPts val="1950"/>
              </a:lnSpc>
              <a:tabLst>
                <a:tab pos="457200" algn="l"/>
              </a:tabLst>
            </a:pPr>
            <a:endParaRPr lang="sl-SI" sz="1600" dirty="0">
              <a:solidFill>
                <a:srgbClr val="363737"/>
              </a:solidFill>
              <a:effectLst/>
              <a:latin typeface="Heiti SC Light" panose="02000000000000000000" charset="-122"/>
              <a:ea typeface="Heiti SC Light" panose="02000000000000000000" charset="-122"/>
              <a:cs typeface="Heiti SC Light" panose="02000000000000000000" charset="-122"/>
            </a:endParaRPr>
          </a:p>
          <a:p>
            <a:pPr marL="285750" indent="-285750">
              <a:lnSpc>
                <a:spcPts val="1950"/>
              </a:lnSpc>
              <a:buFont typeface="Arial" panose="020B0604020202020204" pitchFamily="34" charset="0"/>
              <a:buChar char="•"/>
              <a:tabLst>
                <a:tab pos="457200" algn="l"/>
              </a:tabLst>
            </a:pP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出口量：</a:t>
            </a:r>
            <a:r>
              <a:rPr lang="en-US" altLang="zh-CN" sz="1600" dirty="0">
                <a:solidFill>
                  <a:srgbClr val="363737"/>
                </a:solidFill>
                <a:latin typeface="Heiti SC Light" panose="02000000000000000000" charset="-122"/>
                <a:ea typeface="Heiti SC Light" panose="02000000000000000000" charset="-122"/>
                <a:cs typeface="Heiti SC Light" panose="02000000000000000000" charset="-122"/>
              </a:rPr>
              <a:t>62,585</a:t>
            </a: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吨（较</a:t>
            </a:r>
            <a:r>
              <a:rPr lang="en-US" altLang="zh-CN" sz="1600" dirty="0">
                <a:solidFill>
                  <a:srgbClr val="363737"/>
                </a:solidFill>
                <a:latin typeface="Heiti SC Light" panose="02000000000000000000" charset="-122"/>
                <a:ea typeface="Heiti SC Light" panose="02000000000000000000" charset="-122"/>
                <a:cs typeface="Heiti SC Light" panose="02000000000000000000" charset="-122"/>
              </a:rPr>
              <a:t>2024</a:t>
            </a: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年增长</a:t>
            </a:r>
            <a:r>
              <a:rPr lang="en-US" altLang="zh-CN" sz="1600" dirty="0">
                <a:solidFill>
                  <a:srgbClr val="363737"/>
                </a:solidFill>
                <a:latin typeface="Heiti SC Light" panose="02000000000000000000" charset="-122"/>
                <a:ea typeface="Heiti SC Light" panose="02000000000000000000" charset="-122"/>
                <a:cs typeface="Heiti SC Light" panose="02000000000000000000" charset="-122"/>
              </a:rPr>
              <a:t>12.9%</a:t>
            </a: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a:t>
            </a:r>
            <a:endPar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endParaRPr>
          </a:p>
          <a:p>
            <a:pPr marL="285750" indent="-285750">
              <a:lnSpc>
                <a:spcPts val="1950"/>
              </a:lnSpc>
              <a:buFont typeface="Arial" panose="020B0604020202020204" pitchFamily="34" charset="0"/>
              <a:buChar char="•"/>
              <a:tabLst>
                <a:tab pos="457200" algn="l"/>
              </a:tabLst>
            </a:pP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出口额：</a:t>
            </a:r>
            <a:r>
              <a:rPr lang="en-US" altLang="zh-CN" sz="1600" dirty="0">
                <a:solidFill>
                  <a:srgbClr val="363737"/>
                </a:solidFill>
                <a:latin typeface="Heiti SC Light" panose="02000000000000000000" charset="-122"/>
                <a:ea typeface="Heiti SC Light" panose="02000000000000000000" charset="-122"/>
                <a:cs typeface="Heiti SC Light" panose="02000000000000000000" charset="-122"/>
              </a:rPr>
              <a:t>36.6</a:t>
            </a: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亿元人民币（较</a:t>
            </a:r>
            <a:r>
              <a:rPr lang="en-US" altLang="zh-CN" sz="1600" dirty="0">
                <a:solidFill>
                  <a:srgbClr val="363737"/>
                </a:solidFill>
                <a:latin typeface="Heiti SC Light" panose="02000000000000000000" charset="-122"/>
                <a:ea typeface="Heiti SC Light" panose="02000000000000000000" charset="-122"/>
                <a:cs typeface="Heiti SC Light" panose="02000000000000000000" charset="-122"/>
              </a:rPr>
              <a:t>2024</a:t>
            </a: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年增长</a:t>
            </a:r>
            <a:r>
              <a:rPr lang="en-US" altLang="zh-CN" sz="1600" dirty="0">
                <a:solidFill>
                  <a:srgbClr val="363737"/>
                </a:solidFill>
                <a:latin typeface="Heiti SC Light" panose="02000000000000000000" charset="-122"/>
                <a:ea typeface="Heiti SC Light" panose="02000000000000000000" charset="-122"/>
                <a:cs typeface="Heiti SC Light" panose="02000000000000000000" charset="-122"/>
              </a:rPr>
              <a:t>5.1%</a:t>
            </a: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a:t>
            </a:r>
            <a:endPar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endParaRPr>
          </a:p>
          <a:p>
            <a:pPr>
              <a:lnSpc>
                <a:spcPts val="1950"/>
              </a:lnSpc>
              <a:tabLst>
                <a:tab pos="457200" algn="l"/>
              </a:tabLst>
            </a:pPr>
            <a:endParaRPr lang="sl-SI" sz="1600" dirty="0">
              <a:solidFill>
                <a:srgbClr val="363737"/>
              </a:solidFill>
              <a:latin typeface="Heiti SC Light" panose="02000000000000000000" charset="-122"/>
              <a:ea typeface="Heiti SC Light" panose="02000000000000000000" charset="-122"/>
              <a:cs typeface="Heiti SC Light" panose="02000000000000000000" charset="-122"/>
            </a:endParaRPr>
          </a:p>
          <a:p>
            <a:pPr marL="285750" indent="-285750">
              <a:lnSpc>
                <a:spcPts val="1950"/>
              </a:lnSpc>
              <a:buFont typeface="Arial" panose="020B0604020202020204" pitchFamily="34" charset="0"/>
              <a:buChar char="•"/>
              <a:tabLst>
                <a:tab pos="457200" algn="l"/>
              </a:tabLst>
            </a:pPr>
            <a:r>
              <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rPr>
              <a:t>需要注意的是，总体出口量与中重稀土元素及磁材产品之间存在明显区分；统计中的大宗出口量主要由轻稀土（如镧、铈）构成，而中重稀土及永磁体产品并不占据吨位统计的主体。</a:t>
            </a:r>
            <a:endParaRPr lang="zh-CN" altLang="en-US" sz="1600" dirty="0">
              <a:solidFill>
                <a:srgbClr val="363737"/>
              </a:solidFill>
              <a:latin typeface="Heiti SC Light" panose="02000000000000000000" charset="-122"/>
              <a:ea typeface="Heiti SC Light" panose="02000000000000000000" charset="-122"/>
              <a:cs typeface="Heiti SC Light" panose="02000000000000000000" charset="-122"/>
            </a:endParaRPr>
          </a:p>
        </p:txBody>
      </p:sp>
      <p:sp>
        <p:nvSpPr>
          <p:cNvPr id="2" name="文本框 1"/>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3" name="图片 2" descr="P4"/>
          <p:cNvPicPr>
            <a:picLocks noChangeAspect="1"/>
          </p:cNvPicPr>
          <p:nvPr/>
        </p:nvPicPr>
        <p:blipFill>
          <a:blip r:embed="rId1"/>
          <a:stretch>
            <a:fillRect/>
          </a:stretch>
        </p:blipFill>
        <p:spPr>
          <a:xfrm>
            <a:off x="658495" y="1757680"/>
            <a:ext cx="5436870" cy="32962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5"/>
          <p:cNvSpPr txBox="1"/>
          <p:nvPr/>
        </p:nvSpPr>
        <p:spPr>
          <a:xfrm>
            <a:off x="4734560" y="193675"/>
            <a:ext cx="7040880" cy="572135"/>
          </a:xfrm>
          <a:prstGeom prst="rect">
            <a:avLst/>
          </a:prstGeom>
          <a:noFill/>
        </p:spPr>
        <p:txBody>
          <a:bodyPr wrap="square" rtlCol="0" anchor="ctr">
            <a:noAutofit/>
          </a:bodyPr>
          <a:lstStyle/>
          <a:p>
            <a:pPr algn="r"/>
            <a:r>
              <a:rPr lang="zh-CN" altLang="sl-SI" sz="2400" b="0" i="0" dirty="0">
                <a:solidFill>
                  <a:schemeClr val="bg1"/>
                </a:solidFill>
                <a:effectLst/>
                <a:latin typeface="黑体" panose="02010609060101010101" charset="-122"/>
                <a:ea typeface="黑体" panose="02010609060101010101" charset="-122"/>
                <a:cs typeface="黑体" panose="02010609060101010101" charset="-122"/>
              </a:rPr>
              <a:t>中国稀土磁材出口分目的国统计</a:t>
            </a:r>
            <a:endParaRPr lang="en-US" altLang="ko-KR" sz="2400" dirty="0">
              <a:solidFill>
                <a:schemeClr val="bg1"/>
              </a:solidFill>
              <a:latin typeface="黑体" panose="02010609060101010101" charset="-122"/>
              <a:ea typeface="黑体" panose="02010609060101010101" charset="-122"/>
              <a:cs typeface="黑体" panose="02010609060101010101" charset="-122"/>
            </a:endParaRPr>
          </a:p>
        </p:txBody>
      </p:sp>
      <p:sp>
        <p:nvSpPr>
          <p:cNvPr id="8" name="TextBox 7"/>
          <p:cNvSpPr txBox="1"/>
          <p:nvPr/>
        </p:nvSpPr>
        <p:spPr>
          <a:xfrm>
            <a:off x="7256145" y="1426210"/>
            <a:ext cx="5581650" cy="340995"/>
          </a:xfrm>
          <a:prstGeom prst="rect">
            <a:avLst/>
          </a:prstGeom>
          <a:noFill/>
        </p:spPr>
        <p:txBody>
          <a:bodyPr wrap="square">
            <a:spAutoFit/>
          </a:bodyPr>
          <a:lstStyle/>
          <a:p>
            <a:pPr>
              <a:lnSpc>
                <a:spcPts val="1950"/>
              </a:lnSpc>
              <a:spcAft>
                <a:spcPts val="1500"/>
              </a:spcAft>
              <a:buNone/>
            </a:pPr>
            <a:r>
              <a:rPr lang="zh-CN" altLang="en-US" sz="1600" dirty="0">
                <a:solidFill>
                  <a:srgbClr val="363737"/>
                </a:solidFill>
                <a:latin typeface="黑体" panose="02010609060101010101" charset="-122"/>
                <a:ea typeface="黑体" panose="02010609060101010101" charset="-122"/>
                <a:cs typeface="Roboto Black" panose="02000000000000000000" pitchFamily="2" charset="0"/>
              </a:rPr>
              <a:t>中国稀土永磁体分地区出口量（吨）</a:t>
            </a:r>
            <a:endParaRPr lang="zh-CN" altLang="en-US" sz="1600" dirty="0">
              <a:solidFill>
                <a:srgbClr val="363737"/>
              </a:solidFill>
              <a:latin typeface="黑体" panose="02010609060101010101" charset="-122"/>
              <a:ea typeface="黑体" panose="02010609060101010101" charset="-122"/>
              <a:cs typeface="Roboto Black" panose="02000000000000000000" pitchFamily="2" charset="0"/>
            </a:endParaRPr>
          </a:p>
        </p:txBody>
      </p:sp>
      <p:sp>
        <p:nvSpPr>
          <p:cNvPr id="9" name="TextBox 8"/>
          <p:cNvSpPr txBox="1"/>
          <p:nvPr/>
        </p:nvSpPr>
        <p:spPr>
          <a:xfrm>
            <a:off x="356870" y="1440815"/>
            <a:ext cx="5972810" cy="340995"/>
          </a:xfrm>
          <a:prstGeom prst="rect">
            <a:avLst/>
          </a:prstGeom>
          <a:noFill/>
        </p:spPr>
        <p:txBody>
          <a:bodyPr wrap="square">
            <a:spAutoFit/>
          </a:bodyPr>
          <a:lstStyle/>
          <a:p>
            <a:pPr>
              <a:lnSpc>
                <a:spcPts val="1950"/>
              </a:lnSpc>
              <a:spcAft>
                <a:spcPts val="1500"/>
              </a:spcAft>
              <a:buNone/>
            </a:pPr>
            <a:r>
              <a:rPr lang="zh-CN" altLang="en-US" sz="1600" dirty="0">
                <a:solidFill>
                  <a:srgbClr val="363737"/>
                </a:solidFill>
                <a:latin typeface="黑体" panose="02010609060101010101" charset="-122"/>
                <a:ea typeface="黑体" panose="02010609060101010101" charset="-122"/>
                <a:cs typeface="黑体" panose="02010609060101010101" charset="-122"/>
              </a:rPr>
              <a:t>欧洲永磁体进口量约为</a:t>
            </a:r>
            <a:r>
              <a:rPr lang="en-US" altLang="zh-CN" sz="1600" dirty="0">
                <a:solidFill>
                  <a:srgbClr val="363737"/>
                </a:solidFill>
                <a:latin typeface="黑体" panose="02010609060101010101" charset="-122"/>
                <a:ea typeface="黑体" panose="02010609060101010101" charset="-122"/>
                <a:cs typeface="黑体" panose="02010609060101010101" charset="-122"/>
              </a:rPr>
              <a:t>25,000</a:t>
            </a:r>
            <a:r>
              <a:rPr lang="zh-CN" altLang="en-US" sz="1600" dirty="0">
                <a:solidFill>
                  <a:srgbClr val="363737"/>
                </a:solidFill>
                <a:latin typeface="黑体" panose="02010609060101010101" charset="-122"/>
                <a:ea typeface="黑体" panose="02010609060101010101" charset="-122"/>
                <a:cs typeface="黑体" panose="02010609060101010101" charset="-122"/>
              </a:rPr>
              <a:t>吨，其中约</a:t>
            </a:r>
            <a:r>
              <a:rPr lang="en-US" altLang="zh-CN" sz="1600" dirty="0">
                <a:solidFill>
                  <a:srgbClr val="363737"/>
                </a:solidFill>
                <a:latin typeface="黑体" panose="02010609060101010101" charset="-122"/>
                <a:ea typeface="黑体" panose="02010609060101010101" charset="-122"/>
                <a:cs typeface="黑体" panose="02010609060101010101" charset="-122"/>
              </a:rPr>
              <a:t>99%</a:t>
            </a:r>
            <a:r>
              <a:rPr lang="zh-CN" altLang="en-US" sz="1600" dirty="0">
                <a:solidFill>
                  <a:srgbClr val="363737"/>
                </a:solidFill>
                <a:latin typeface="黑体" panose="02010609060101010101" charset="-122"/>
                <a:ea typeface="黑体" panose="02010609060101010101" charset="-122"/>
                <a:cs typeface="黑体" panose="02010609060101010101" charset="-122"/>
              </a:rPr>
              <a:t>来自中国</a:t>
            </a:r>
            <a:endParaRPr lang="zh-CN" altLang="en-US" sz="1600" dirty="0">
              <a:solidFill>
                <a:srgbClr val="363737"/>
              </a:solidFill>
              <a:latin typeface="黑体" panose="02010609060101010101" charset="-122"/>
              <a:ea typeface="黑体" panose="02010609060101010101" charset="-122"/>
              <a:cs typeface="黑体" panose="02010609060101010101"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6" name="图片 5" descr="P5"/>
          <p:cNvPicPr>
            <a:picLocks noChangeAspect="1"/>
          </p:cNvPicPr>
          <p:nvPr/>
        </p:nvPicPr>
        <p:blipFill>
          <a:blip r:embed="rId1"/>
          <a:stretch>
            <a:fillRect/>
          </a:stretch>
        </p:blipFill>
        <p:spPr>
          <a:xfrm>
            <a:off x="356870" y="1899285"/>
            <a:ext cx="11933555" cy="381381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oljeZBesedilom 6"/>
          <p:cNvSpPr txBox="1"/>
          <p:nvPr/>
        </p:nvSpPr>
        <p:spPr>
          <a:xfrm>
            <a:off x="6563208" y="1107589"/>
            <a:ext cx="3485029" cy="738664"/>
          </a:xfrm>
          <a:prstGeom prst="rect">
            <a:avLst/>
          </a:prstGeom>
          <a:noFill/>
        </p:spPr>
        <p:txBody>
          <a:bodyPr wrap="square" rtlCol="0">
            <a:spAutoFit/>
          </a:bodyPr>
          <a:lstStyle/>
          <a:p>
            <a:br>
              <a:rPr lang="sl-SI" sz="1400" dirty="0"/>
            </a:br>
            <a:br>
              <a:rPr lang="sl-SI" sz="1400" dirty="0"/>
            </a:br>
            <a:endParaRPr lang="sl-SI" sz="1400" dirty="0"/>
          </a:p>
        </p:txBody>
      </p:sp>
      <p:sp>
        <p:nvSpPr>
          <p:cNvPr id="8" name="TextBox 15"/>
          <p:cNvSpPr txBox="1"/>
          <p:nvPr/>
        </p:nvSpPr>
        <p:spPr>
          <a:xfrm>
            <a:off x="4655820" y="236855"/>
            <a:ext cx="7135495" cy="460375"/>
          </a:xfrm>
          <a:prstGeom prst="rect">
            <a:avLst/>
          </a:prstGeom>
          <a:noFill/>
        </p:spPr>
        <p:txBody>
          <a:bodyPr wrap="square" rtlCol="0" anchor="ctr">
            <a:spAutoFit/>
          </a:bodyPr>
          <a:lstStyle/>
          <a:p>
            <a:pPr algn="r"/>
            <a:r>
              <a:rPr lang="zh-CN" altLang="en-US" sz="2400" dirty="0">
                <a:solidFill>
                  <a:schemeClr val="bg1"/>
                </a:solidFill>
                <a:latin typeface="黑体" panose="02010609060101010101" charset="-122"/>
                <a:ea typeface="黑体" panose="02010609060101010101" charset="-122"/>
                <a:cs typeface="Arial" panose="020B0604020202020204" pitchFamily="34" charset="0"/>
              </a:rPr>
              <a:t>永磁体应用趋势</a:t>
            </a:r>
            <a:endParaRPr lang="zh-CN" altLang="en-US" sz="2400" dirty="0">
              <a:solidFill>
                <a:schemeClr val="bg1"/>
              </a:solidFill>
              <a:latin typeface="黑体" panose="02010609060101010101" charset="-122"/>
              <a:ea typeface="黑体" panose="02010609060101010101" charset="-122"/>
              <a:cs typeface="Arial" panose="020B0604020202020204" pitchFamily="34" charset="0"/>
            </a:endParaRPr>
          </a:p>
        </p:txBody>
      </p:sp>
      <p:sp>
        <p:nvSpPr>
          <p:cNvPr id="3" name="TextBox 2"/>
          <p:cNvSpPr txBox="1"/>
          <p:nvPr/>
        </p:nvSpPr>
        <p:spPr>
          <a:xfrm>
            <a:off x="1994535" y="5773420"/>
            <a:ext cx="8735060" cy="583565"/>
          </a:xfrm>
          <a:prstGeom prst="rect">
            <a:avLst/>
          </a:prstGeom>
          <a:noFill/>
        </p:spPr>
        <p:txBody>
          <a:bodyPr wrap="square">
            <a:spAutoFit/>
          </a:bodyPr>
          <a:lstStyle/>
          <a:p>
            <a:r>
              <a:rPr lang="zh-CN" altLang="en-US" sz="1600" dirty="0">
                <a:latin typeface="Heiti SC Light" panose="02000000000000000000" charset="-122"/>
                <a:ea typeface="Heiti SC Light" panose="02000000000000000000" charset="-122"/>
                <a:cs typeface="Heiti SC Light" panose="02000000000000000000" charset="-122"/>
              </a:rPr>
              <a:t>鉴于电机中磁体用量差异较大</a:t>
            </a:r>
            <a:r>
              <a:rPr lang="en-US" altLang="zh-CN" sz="1600" dirty="0">
                <a:latin typeface="Heiti SC Light" panose="02000000000000000000" charset="-122"/>
                <a:ea typeface="Heiti SC Light" panose="02000000000000000000" charset="-122"/>
                <a:cs typeface="Heiti SC Light" panose="02000000000000000000" charset="-122"/>
              </a:rPr>
              <a:t>——</a:t>
            </a:r>
            <a:r>
              <a:rPr lang="zh-CN" altLang="en-US" sz="1600" dirty="0">
                <a:latin typeface="Heiti SC Light" panose="02000000000000000000" charset="-122"/>
                <a:ea typeface="Heiti SC Light" panose="02000000000000000000" charset="-122"/>
                <a:cs typeface="Heiti SC Light" panose="02000000000000000000" charset="-122"/>
              </a:rPr>
              <a:t>从乘用车的数千克到商用及大型车辆的数十至数百千克不等</a:t>
            </a:r>
            <a:r>
              <a:rPr lang="en-US" altLang="zh-CN" sz="1600" dirty="0">
                <a:latin typeface="Heiti SC Light" panose="02000000000000000000" charset="-122"/>
                <a:ea typeface="Heiti SC Light" panose="02000000000000000000" charset="-122"/>
                <a:cs typeface="Heiti SC Light" panose="02000000000000000000" charset="-122"/>
              </a:rPr>
              <a:t>，</a:t>
            </a:r>
            <a:r>
              <a:rPr lang="zh-CN" altLang="en-US" sz="1600" dirty="0">
                <a:latin typeface="Heiti SC Light" panose="02000000000000000000" charset="-122"/>
                <a:ea typeface="Heiti SC Light" panose="02000000000000000000" charset="-122"/>
                <a:cs typeface="Heiti SC Light" panose="02000000000000000000" charset="-122"/>
              </a:rPr>
              <a:t>按重量计，新增稀土永磁体需求将主要来自电机应用领域。</a:t>
            </a:r>
            <a:endParaRPr lang="zh-CN" altLang="en-US" sz="1600" dirty="0">
              <a:latin typeface="Heiti SC Light" panose="02000000000000000000" charset="-122"/>
              <a:ea typeface="Heiti SC Light" panose="02000000000000000000" charset="-122"/>
              <a:cs typeface="Heiti SC Light" panose="02000000000000000000" charset="-122"/>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6"/>
          <p:cNvPicPr>
            <a:picLocks noChangeAspect="1"/>
          </p:cNvPicPr>
          <p:nvPr/>
        </p:nvPicPr>
        <p:blipFill>
          <a:blip r:embed="rId1"/>
          <a:stretch>
            <a:fillRect/>
          </a:stretch>
        </p:blipFill>
        <p:spPr>
          <a:xfrm>
            <a:off x="2390775" y="1326515"/>
            <a:ext cx="7657465" cy="430784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5"/>
          <p:cNvSpPr txBox="1"/>
          <p:nvPr/>
        </p:nvSpPr>
        <p:spPr>
          <a:xfrm>
            <a:off x="3628390" y="200025"/>
            <a:ext cx="8192135" cy="565785"/>
          </a:xfrm>
          <a:prstGeom prst="rect">
            <a:avLst/>
          </a:prstGeom>
          <a:noFill/>
        </p:spPr>
        <p:txBody>
          <a:bodyPr wrap="square" rtlCol="0" anchor="ctr">
            <a:noAutofit/>
          </a:bodyPr>
          <a:lstStyle/>
          <a:p>
            <a:pPr algn="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稀土磁</a:t>
            </a:r>
            <a:r>
              <a:rPr lang="zh-CN" altLang="en-US" sz="2400" dirty="0">
                <a:solidFill>
                  <a:schemeClr val="bg1"/>
                </a:solidFill>
                <a:latin typeface="黑体" panose="02010609060101010101" charset="-122"/>
                <a:ea typeface="黑体" panose="02010609060101010101" charset="-122"/>
                <a:cs typeface="Roboto Condensed" panose="02000000000000000000" pitchFamily="2" charset="0"/>
              </a:rPr>
              <a:t>材市场</a:t>
            </a:r>
            <a:endParaRPr lang="zh-CN" altLang="en-US" sz="2400" dirty="0">
              <a:solidFill>
                <a:schemeClr val="bg1"/>
              </a:solidFill>
              <a:latin typeface="黑体" panose="02010609060101010101" charset="-122"/>
              <a:ea typeface="黑体" panose="02010609060101010101" charset="-122"/>
              <a:cs typeface="Roboto Condensed" panose="02000000000000000000" pitchFamily="2" charset="0"/>
            </a:endParaRPr>
          </a:p>
        </p:txBody>
      </p:sp>
      <p:sp>
        <p:nvSpPr>
          <p:cNvPr id="6" name="Pravokotnik 7"/>
          <p:cNvSpPr/>
          <p:nvPr/>
        </p:nvSpPr>
        <p:spPr>
          <a:xfrm>
            <a:off x="-500106" y="1678082"/>
            <a:ext cx="45719" cy="141142"/>
          </a:xfrm>
          <a:prstGeom prst="rect">
            <a:avLst/>
          </a:prstGeom>
          <a:solidFill>
            <a:srgbClr val="FF00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sl-SI"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 name="文本框 4"/>
          <p:cNvSpPr txBox="1"/>
          <p:nvPr/>
        </p:nvSpPr>
        <p:spPr>
          <a:xfrm>
            <a:off x="1994535" y="765810"/>
            <a:ext cx="2446020" cy="241300"/>
          </a:xfrm>
          <a:prstGeom prst="rect">
            <a:avLst/>
          </a:prstGeom>
          <a:solidFill>
            <a:schemeClr val="bg1"/>
          </a:solidFill>
        </p:spPr>
        <p:txBody>
          <a:bodyPr wrap="square" rtlCol="0">
            <a:noAutofit/>
          </a:bodyPr>
          <a:p>
            <a:r>
              <a:rPr lang="zh-CN" altLang="en-US" sz="1200" spc="100">
                <a:solidFill>
                  <a:schemeClr val="tx1">
                    <a:lumMod val="65000"/>
                    <a:lumOff val="35000"/>
                  </a:schemeClr>
                </a:solidFill>
                <a:uFillTx/>
              </a:rPr>
              <a:t>可持续创新解决方案</a:t>
            </a:r>
            <a:endParaRPr lang="zh-CN" altLang="en-US" sz="1200" spc="100">
              <a:solidFill>
                <a:schemeClr val="tx1">
                  <a:lumMod val="65000"/>
                  <a:lumOff val="35000"/>
                </a:schemeClr>
              </a:solidFill>
              <a:uFillTx/>
            </a:endParaRPr>
          </a:p>
        </p:txBody>
      </p:sp>
      <p:pic>
        <p:nvPicPr>
          <p:cNvPr id="2" name="图片 1" descr="P7"/>
          <p:cNvPicPr>
            <a:picLocks noChangeAspect="1"/>
          </p:cNvPicPr>
          <p:nvPr/>
        </p:nvPicPr>
        <p:blipFill>
          <a:blip r:embed="rId1"/>
          <a:stretch>
            <a:fillRect/>
          </a:stretch>
        </p:blipFill>
        <p:spPr>
          <a:xfrm>
            <a:off x="1696720" y="1326515"/>
            <a:ext cx="9109710" cy="5125720"/>
          </a:xfrm>
          <a:prstGeom prst="rect">
            <a:avLst/>
          </a:prstGeom>
        </p:spPr>
      </p:pic>
    </p:spTree>
  </p:cSld>
  <p:clrMapOvr>
    <a:masterClrMapping/>
  </p:clrMapOvr>
</p:sld>
</file>

<file path=ppt/tags/tag1.xml><?xml version="1.0" encoding="utf-8"?>
<p:tagLst xmlns:p="http://schemas.openxmlformats.org/presentationml/2006/main">
  <p:tag name="commondata" val="eyJoZGlkIjoiOTc3M2Y5NzIzMDFlZjAyY2Q4Njk5ODkyYjFjNzBiNTQifQ=="/>
</p:tagLst>
</file>

<file path=ppt/theme/theme1.xml><?xml version="1.0" encoding="utf-8"?>
<a:theme xmlns:a="http://schemas.openxmlformats.org/drawingml/2006/main" name="Officeova tema">
  <a:themeElements>
    <a:clrScheme name="Officeova 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ova tema">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ova 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6861</Words>
  <Application>WPS 演示</Application>
  <PresentationFormat>Widescreen</PresentationFormat>
  <Paragraphs>443</Paragraphs>
  <Slides>54</Slides>
  <Notes>3</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54</vt:i4>
      </vt:variant>
    </vt:vector>
  </HeadingPairs>
  <TitlesOfParts>
    <vt:vector size="73" baseType="lpstr">
      <vt:lpstr>Arial</vt:lpstr>
      <vt:lpstr>宋体</vt:lpstr>
      <vt:lpstr>Wingdings</vt:lpstr>
      <vt:lpstr>Heiti SC Light</vt:lpstr>
      <vt:lpstr>微软雅黑</vt:lpstr>
      <vt:lpstr>黑体</vt:lpstr>
      <vt:lpstr>Heiti SC Medium</vt:lpstr>
      <vt:lpstr>Roboto Black</vt:lpstr>
      <vt:lpstr>Wide Latin</vt:lpstr>
      <vt:lpstr>Roboto Condensed</vt:lpstr>
      <vt:lpstr>Calibri</vt:lpstr>
      <vt:lpstr>Arial Unicode MS</vt:lpstr>
      <vt:lpstr>Calibri Light</vt:lpstr>
      <vt:lpstr>等线</vt:lpstr>
      <vt:lpstr>Arial</vt:lpstr>
      <vt:lpstr>Calibri (Telo)</vt:lpstr>
      <vt:lpstr>Calibri</vt:lpstr>
      <vt:lpstr>等线 Light</vt:lpstr>
      <vt:lpstr>Officeova tema</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Nina Drol</dc:creator>
  <cp:lastModifiedBy>pangw</cp:lastModifiedBy>
  <cp:revision>934</cp:revision>
  <dcterms:created xsi:type="dcterms:W3CDTF">2026-05-05T06:50:00Z</dcterms:created>
  <dcterms:modified xsi:type="dcterms:W3CDTF">2026-05-06T01:01:52Z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394173B8BA1E301DD4CFE569BE143182_42</vt:lpwstr>
  </property>
  <property fmtid="{D5CDD505-2E9C-101B-9397-08002B2CF9AE}" pid="3" name="KSOProductBuildVer">
    <vt:lpwstr>2052-12.1.0.16250</vt:lpwstr>
  </property>
</Properties>
</file>